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20"/>
  </p:notesMasterIdLst>
  <p:handoutMasterIdLst>
    <p:handoutMasterId r:id="rId21"/>
  </p:handoutMasterIdLst>
  <p:sldIdLst>
    <p:sldId id="362" r:id="rId2"/>
    <p:sldId id="328" r:id="rId3"/>
    <p:sldId id="346" r:id="rId4"/>
    <p:sldId id="347" r:id="rId5"/>
    <p:sldId id="348" r:id="rId6"/>
    <p:sldId id="361" r:id="rId7"/>
    <p:sldId id="354" r:id="rId8"/>
    <p:sldId id="353" r:id="rId9"/>
    <p:sldId id="355" r:id="rId10"/>
    <p:sldId id="350" r:id="rId11"/>
    <p:sldId id="352" r:id="rId12"/>
    <p:sldId id="356" r:id="rId13"/>
    <p:sldId id="357" r:id="rId14"/>
    <p:sldId id="351" r:id="rId15"/>
    <p:sldId id="358" r:id="rId16"/>
    <p:sldId id="360" r:id="rId17"/>
    <p:sldId id="349" r:id="rId18"/>
    <p:sldId id="359" r:id="rId19"/>
  </p:sldIdLst>
  <p:sldSz cx="9144000" cy="6858000" type="screen4x3"/>
  <p:notesSz cx="6858000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00"/>
    <a:srgbClr val="EC2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88109" autoAdjust="0"/>
  </p:normalViewPr>
  <p:slideViewPr>
    <p:cSldViewPr snapToObjects="1"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18" y="-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2280" cy="49601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0" y="3"/>
            <a:ext cx="2972280" cy="49601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1816289E-1F42-41E3-A808-828F7E3B9847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042"/>
            <a:ext cx="2972280" cy="49601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0" y="9429042"/>
            <a:ext cx="2972280" cy="49601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CF618109-5EE7-4802-9EE2-59C56EC94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3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72016" cy="495692"/>
          </a:xfrm>
          <a:prstGeom prst="rect">
            <a:avLst/>
          </a:prstGeom>
        </p:spPr>
        <p:txBody>
          <a:bodyPr vert="horz" lIns="92399" tIns="46199" rIns="92399" bIns="461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66" y="4"/>
            <a:ext cx="2972016" cy="495692"/>
          </a:xfrm>
          <a:prstGeom prst="rect">
            <a:avLst/>
          </a:prstGeom>
        </p:spPr>
        <p:txBody>
          <a:bodyPr vert="horz" lIns="92399" tIns="46199" rIns="92399" bIns="46199" rtlCol="0"/>
          <a:lstStyle>
            <a:lvl1pPr algn="r">
              <a:defRPr sz="1200"/>
            </a:lvl1pPr>
          </a:lstStyle>
          <a:p>
            <a:fld id="{05E7A8D6-0694-4273-991D-42DA123ECF9E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9" rIns="92399" bIns="461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79" y="4715477"/>
            <a:ext cx="5487049" cy="4466027"/>
          </a:xfrm>
          <a:prstGeom prst="rect">
            <a:avLst/>
          </a:prstGeom>
        </p:spPr>
        <p:txBody>
          <a:bodyPr vert="horz" lIns="92399" tIns="46199" rIns="92399" bIns="461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9351"/>
            <a:ext cx="2972016" cy="495692"/>
          </a:xfrm>
          <a:prstGeom prst="rect">
            <a:avLst/>
          </a:prstGeom>
        </p:spPr>
        <p:txBody>
          <a:bodyPr vert="horz" lIns="92399" tIns="46199" rIns="92399" bIns="461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66" y="9429351"/>
            <a:ext cx="2972016" cy="495692"/>
          </a:xfrm>
          <a:prstGeom prst="rect">
            <a:avLst/>
          </a:prstGeom>
        </p:spPr>
        <p:txBody>
          <a:bodyPr vert="horz" lIns="92399" tIns="46199" rIns="92399" bIns="46199" rtlCol="0" anchor="b"/>
          <a:lstStyle>
            <a:lvl1pPr algn="r">
              <a:defRPr sz="1200"/>
            </a:lvl1pPr>
          </a:lstStyle>
          <a:p>
            <a:fld id="{AF016535-A046-4434-BE25-A5E46B28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77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9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9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4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0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29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7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4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0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/>
              <a:pPr/>
              <a:t>21/11/2016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6A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raduale\Desktop\EC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15" y="70303"/>
            <a:ext cx="1919187" cy="13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9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5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1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8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2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8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5FB7-1681-1C4C-8BA3-5BADCB8C82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eacea.ec.europa.eu/eu-aid-volunteers/funding/certification-mechanism-for-sending-and-hosting-organisations_en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mailto:EACEA-EUAID-VOLUNTEERS@ec.europa.e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5" y="1052736"/>
            <a:ext cx="3858905" cy="46805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8510" y="1052737"/>
            <a:ext cx="5362002" cy="5805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314992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0252" y="3149921"/>
            <a:ext cx="33383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960" y="2996952"/>
            <a:ext cx="47234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smtClean="0">
                <a:solidFill>
                  <a:schemeClr val="bg1"/>
                </a:solidFill>
              </a:rPr>
              <a:t>Julia </a:t>
            </a:r>
            <a:r>
              <a:rPr lang="de-DE" sz="2800" dirty="0" err="1" smtClean="0">
                <a:solidFill>
                  <a:schemeClr val="bg1"/>
                </a:solidFill>
              </a:rPr>
              <a:t>Stewart-David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DG ECHO</a:t>
            </a:r>
          </a:p>
          <a:p>
            <a:pPr algn="r"/>
            <a:r>
              <a:rPr lang="de-DE" sz="2800" dirty="0" smtClean="0">
                <a:solidFill>
                  <a:schemeClr val="bg1"/>
                </a:solidFill>
              </a:rPr>
              <a:t>Sophie LEMEL</a:t>
            </a:r>
          </a:p>
          <a:p>
            <a:pPr algn="r"/>
            <a:r>
              <a:rPr lang="de-DE" sz="2800" dirty="0" smtClean="0">
                <a:solidFill>
                  <a:schemeClr val="bg1"/>
                </a:solidFill>
              </a:rPr>
              <a:t>EACEA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rgbClr val="FFC000"/>
                </a:solidFill>
              </a:rPr>
              <a:t>Roma, November 22nd  2016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1427292"/>
            <a:ext cx="4723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EU</a:t>
            </a:r>
          </a:p>
          <a:p>
            <a:r>
              <a:rPr lang="en-GB" sz="4800" b="1" dirty="0" smtClean="0">
                <a:solidFill>
                  <a:schemeClr val="bg1"/>
                </a:solidFill>
              </a:rPr>
              <a:t>Aid Volunteers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0395" y="5733256"/>
            <a:ext cx="9220908" cy="120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~1\lenain\LOCALS~1\Temp\7zE1233.tmp\LOGO-CE for Echo EN Positiv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80496"/>
            <a:ext cx="18097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C:\DOCUME~1\lenain\LOCALS~1\Temp\7zE1234.tmp\Footer Box Echo 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50019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74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38147" cy="51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48464" cy="46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6" y="1340768"/>
            <a:ext cx="874689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712967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9" y="1484784"/>
            <a:ext cx="8177960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2880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latin typeface="Verdana "/>
              </a:rPr>
              <a:t>The </a:t>
            </a:r>
            <a:r>
              <a:rPr lang="fr-BE" sz="2800" b="1" dirty="0" err="1" smtClean="0">
                <a:latin typeface="Verdana "/>
              </a:rPr>
              <a:t>most</a:t>
            </a:r>
            <a:r>
              <a:rPr lang="fr-BE" sz="2800" b="1" dirty="0" smtClean="0">
                <a:latin typeface="Verdana "/>
              </a:rPr>
              <a:t> </a:t>
            </a:r>
            <a:r>
              <a:rPr lang="fr-BE" sz="2800" b="1" dirty="0" err="1" smtClean="0">
                <a:latin typeface="Verdana "/>
              </a:rPr>
              <a:t>frequent</a:t>
            </a:r>
            <a:r>
              <a:rPr lang="fr-BE" sz="2800" b="1" dirty="0" smtClean="0">
                <a:latin typeface="Verdana "/>
              </a:rPr>
              <a:t> </a:t>
            </a:r>
            <a:r>
              <a:rPr lang="fr-BE" sz="2800" b="1" dirty="0" err="1" smtClean="0">
                <a:latin typeface="Verdana "/>
              </a:rPr>
              <a:t>errors</a:t>
            </a:r>
            <a:r>
              <a:rPr lang="fr-BE" sz="2800" b="1" dirty="0" smtClean="0">
                <a:latin typeface="Verdana "/>
              </a:rPr>
              <a:t> </a:t>
            </a:r>
            <a:endParaRPr lang="en-GB" sz="2800" b="1" dirty="0">
              <a:latin typeface="Verdana 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2543944" cy="2009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780928"/>
            <a:ext cx="619268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BE" dirty="0" smtClean="0"/>
              <a:t>Application </a:t>
            </a:r>
            <a:r>
              <a:rPr lang="fr-BE" dirty="0" err="1" smtClean="0"/>
              <a:t>form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complete</a:t>
            </a:r>
            <a:r>
              <a:rPr lang="fr-BE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BE" dirty="0" err="1" smtClean="0"/>
              <a:t>Some</a:t>
            </a:r>
            <a:r>
              <a:rPr lang="fr-BE" dirty="0" smtClean="0"/>
              <a:t> </a:t>
            </a:r>
            <a:r>
              <a:rPr lang="fr-BE" dirty="0" err="1" smtClean="0"/>
              <a:t>mandatory</a:t>
            </a:r>
            <a:r>
              <a:rPr lang="fr-BE" dirty="0" smtClean="0"/>
              <a:t> documents are </a:t>
            </a:r>
            <a:r>
              <a:rPr lang="fr-BE" dirty="0" err="1" smtClean="0"/>
              <a:t>missing</a:t>
            </a:r>
            <a:endParaRPr lang="fr-BE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BE" dirty="0" smtClean="0"/>
              <a:t>Documents sent </a:t>
            </a:r>
            <a:r>
              <a:rPr lang="fr-BE" dirty="0" err="1" smtClean="0"/>
              <a:t>with</a:t>
            </a:r>
            <a:r>
              <a:rPr lang="fr-BE" dirty="0" smtClean="0"/>
              <a:t> the application are not relevant or do not </a:t>
            </a:r>
            <a:r>
              <a:rPr lang="fr-BE" dirty="0" err="1" smtClean="0"/>
              <a:t>explain</a:t>
            </a:r>
            <a:r>
              <a:rPr lang="fr-BE" dirty="0" smtClean="0"/>
              <a:t> the </a:t>
            </a:r>
            <a:r>
              <a:rPr lang="fr-BE" dirty="0" err="1" smtClean="0"/>
              <a:t>procedures</a:t>
            </a:r>
            <a:r>
              <a:rPr lang="fr-BE" dirty="0" smtClean="0"/>
              <a:t>/</a:t>
            </a:r>
            <a:r>
              <a:rPr lang="fr-BE" dirty="0" err="1" smtClean="0"/>
              <a:t>policies</a:t>
            </a:r>
            <a:r>
              <a:rPr lang="fr-BE" dirty="0" smtClean="0"/>
              <a:t> of the organisation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BE" dirty="0" smtClean="0"/>
              <a:t>No documents </a:t>
            </a:r>
            <a:r>
              <a:rPr lang="fr-BE" dirty="0" err="1" smtClean="0"/>
              <a:t>uploaded</a:t>
            </a:r>
            <a:r>
              <a:rPr lang="fr-BE" dirty="0" smtClean="0"/>
              <a:t> for PIC </a:t>
            </a:r>
            <a:r>
              <a:rPr lang="fr-BE" dirty="0" err="1" smtClean="0"/>
              <a:t>number</a:t>
            </a:r>
            <a:endParaRPr lang="fr-B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78" y="5733256"/>
            <a:ext cx="24082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8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  <a:p>
            <a:endParaRPr lang="en-US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 of results within 6 months of receiving application: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92494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Organisations awarded certification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Fully compliant with the requirements of the standards and procedures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Written confirmation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Published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92392" y="2924944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Organisations not awarded for certification:</a:t>
            </a:r>
          </a:p>
          <a:p>
            <a:pPr algn="ctr"/>
            <a:endParaRPr lang="en-GB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Not fully compliant with the requirement of the standards and procedures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Written notification indicating reasons and who to contact for further information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7332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Next step: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available support for technical assistance and capacity building. 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2924944"/>
            <a:ext cx="4320480" cy="2308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Organisations awarded certification:</a:t>
            </a:r>
          </a:p>
          <a:p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Fully compliant with the requirements of the standards and procedures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Written confirmation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Published list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892392" y="2780928"/>
            <a:ext cx="4032448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Organisations not awarded for certification:</a:t>
            </a:r>
          </a:p>
          <a:p>
            <a:pPr algn="ctr"/>
            <a:endParaRPr lang="en-GB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Not fully compliant with the requirement of the standards and procedures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Written notification indicating reasons and who to contact for further information 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5776337"/>
            <a:ext cx="24082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968" y="2420888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dirty="0" smtClean="0"/>
              <a:t>EACEA </a:t>
            </a:r>
            <a:r>
              <a:rPr lang="fr-BE" sz="2800" b="1" i="1" dirty="0" err="1" smtClean="0"/>
              <a:t>Website</a:t>
            </a:r>
            <a:r>
              <a:rPr lang="fr-BE" sz="2800" b="1" i="1" dirty="0" smtClean="0"/>
              <a:t> </a:t>
            </a:r>
          </a:p>
          <a:p>
            <a:pPr algn="ctr"/>
            <a:endParaRPr lang="fr-BE" sz="2800" dirty="0" smtClean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eacea.ec.europa.eu/eu-aid-volunteers/funding/certification-mechanism-for-sending-and-hosting-organisations_en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fr-BE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BE" sz="3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</a:t>
            </a:r>
            <a:r>
              <a:rPr lang="fr-BE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information?</a:t>
            </a:r>
            <a:endParaRPr lang="en-GB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188" y="4116685"/>
            <a:ext cx="7337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fr-BE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doubts</a:t>
            </a:r>
            <a:r>
              <a:rPr lang="fr-BE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questions? </a:t>
            </a:r>
            <a:endParaRPr lang="en-GB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5454"/>
            <a:ext cx="1296144" cy="1317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2273" y="5250475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EACEA-EUAID-VOLUNTEERS@ec.europa.eu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78" y="5733256"/>
            <a:ext cx="24082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 descr="ques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300" y="1452563"/>
            <a:ext cx="6210300" cy="430053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55" y="1844824"/>
            <a:ext cx="7992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Certification mechanism</a:t>
            </a:r>
          </a:p>
        </p:txBody>
      </p:sp>
      <p:pic>
        <p:nvPicPr>
          <p:cNvPr id="6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3" y="4157738"/>
            <a:ext cx="2342921" cy="24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8024" y="1988840"/>
            <a:ext cx="43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 err="1"/>
              <a:t>Hosting</a:t>
            </a:r>
            <a:r>
              <a:rPr lang="fr-BE" sz="2800" b="1" dirty="0"/>
              <a:t> </a:t>
            </a:r>
            <a:r>
              <a:rPr lang="fr-BE" sz="2800" b="1" dirty="0" err="1"/>
              <a:t>Organsations</a:t>
            </a:r>
            <a:endParaRPr lang="en-GB" sz="2800" b="1" dirty="0"/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2873201" cy="2873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976" y="1988840"/>
            <a:ext cx="3498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dirty="0" err="1"/>
              <a:t>Sending</a:t>
            </a:r>
            <a:r>
              <a:rPr lang="fr-BE" sz="2800" b="1" dirty="0"/>
              <a:t> Organisations</a:t>
            </a:r>
            <a:endParaRPr lang="en-GB" sz="2800" b="1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500810"/>
            <a:ext cx="2721272" cy="2721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5733256"/>
            <a:ext cx="24082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340768"/>
            <a:ext cx="8352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Sending</a:t>
            </a:r>
            <a:r>
              <a:rPr lang="fr-BE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Organisations</a:t>
            </a:r>
            <a:endParaRPr lang="en-GB" sz="3000" dirty="0"/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2385808" cy="1530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44371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Organisation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499606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…active in the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humanitarian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2143125" cy="2143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64088" y="511939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International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Federation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National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Cross and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Crescent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Societies</a:t>
            </a:r>
            <a:r>
              <a:rPr lang="fr-B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55444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Hosting</a:t>
            </a:r>
            <a:r>
              <a:rPr lang="fr-BE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</a:t>
            </a:r>
            <a:endParaRPr lang="en-GB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8" y="1822758"/>
            <a:ext cx="2714842" cy="271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998" y="4537600"/>
            <a:ext cx="2426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country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16731"/>
            <a:ext cx="2744034" cy="2744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501317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…active in the field of Humanitarian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2" y="2708920"/>
            <a:ext cx="3153697" cy="23898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2200" y="5661248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…including International agencies and organisations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62880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Administrative simplification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4928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FPA / FAFA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are exempt from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429000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 of eligibility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 of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 active in humanitarian aid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 of compliance with equal opportunities and non-discrimination standard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 of compliance with safeguarding children and vulnerable adults standard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24" y="2501251"/>
            <a:ext cx="1855498" cy="185549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78" y="5733256"/>
            <a:ext cx="24082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3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fr-BE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BE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fr-BE" sz="3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</a:t>
            </a:r>
            <a:r>
              <a:rPr lang="fr-BE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application?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08804"/>
            <a:ext cx="2952328" cy="331440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78" y="5733256"/>
            <a:ext cx="24082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5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132856"/>
            <a:ext cx="874846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Evidence-based self-assessment form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Declaration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honour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check-list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 of experience in the field of humanitarian aid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 documents for the following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requirements: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policy and risk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Equal opportunities and non-discrimination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Safeguarding children and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vulnerable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and safety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protection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B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Optional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</a:t>
            </a:r>
            <a:endParaRPr lang="fr-B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Sending</a:t>
            </a:r>
            <a:r>
              <a:rPr lang="fr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</a:t>
            </a:r>
            <a:endParaRPr lang="fr-BE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78" y="5733256"/>
            <a:ext cx="24082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1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59374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Hosting</a:t>
            </a:r>
            <a:r>
              <a:rPr lang="fr-BE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organisation</a:t>
            </a:r>
            <a:endParaRPr lang="en-GB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83529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 smtClean="0">
                <a:latin typeface="Verdana "/>
              </a:rPr>
              <a:t>Self-assessment </a:t>
            </a:r>
            <a:r>
              <a:rPr lang="en-GB" dirty="0">
                <a:latin typeface="Verdana "/>
              </a:rPr>
              <a:t>form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Verdana "/>
              </a:rPr>
              <a:t>Declaration on honour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Verdana "/>
              </a:rPr>
              <a:t>3 references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4077072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200" b="1" dirty="0" err="1" smtClean="0">
                <a:latin typeface="Verdana "/>
              </a:rPr>
              <a:t>Hosting</a:t>
            </a:r>
            <a:r>
              <a:rPr lang="fr-BE" sz="2200" b="1" dirty="0" smtClean="0">
                <a:latin typeface="Verdana "/>
              </a:rPr>
              <a:t> organisation </a:t>
            </a:r>
            <a:r>
              <a:rPr lang="fr-BE" sz="2200" b="1" dirty="0" err="1" smtClean="0">
                <a:latin typeface="Verdana "/>
              </a:rPr>
              <a:t>simplified</a:t>
            </a:r>
            <a:r>
              <a:rPr lang="fr-BE" sz="2200" b="1" dirty="0" smtClean="0">
                <a:latin typeface="Verdana "/>
              </a:rPr>
              <a:t> </a:t>
            </a:r>
            <a:r>
              <a:rPr lang="fr-BE" sz="2200" b="1" dirty="0" err="1" smtClean="0">
                <a:latin typeface="Verdana "/>
              </a:rPr>
              <a:t>procedure</a:t>
            </a:r>
            <a:endParaRPr lang="en-GB" sz="2200" b="1" dirty="0">
              <a:latin typeface="Verdana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544" y="4869160"/>
            <a:ext cx="78488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 smtClean="0">
                <a:latin typeface="Verdana "/>
              </a:rPr>
              <a:t>Self-assessment </a:t>
            </a:r>
            <a:r>
              <a:rPr lang="en-GB" dirty="0">
                <a:latin typeface="Verdana "/>
              </a:rPr>
              <a:t>form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Verdana "/>
              </a:rPr>
              <a:t>2 types of declaration on honour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Verdana "/>
              </a:rPr>
              <a:t>3 </a:t>
            </a:r>
            <a:r>
              <a:rPr lang="en-GB" dirty="0" smtClean="0">
                <a:latin typeface="Verdana "/>
              </a:rPr>
              <a:t>references</a:t>
            </a:r>
            <a:endParaRPr lang="en-GB" dirty="0">
              <a:latin typeface="Verdana 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5657602"/>
            <a:ext cx="24082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7396</TotalTime>
  <Words>361</Words>
  <Application>Microsoft Office PowerPoint</Application>
  <PresentationFormat>On-screen Show (4:3)</PresentationFormat>
  <Paragraphs>90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teamwork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tw-mac003</dc:creator>
  <cp:lastModifiedBy>lemelso</cp:lastModifiedBy>
  <cp:revision>501</cp:revision>
  <cp:lastPrinted>2016-01-08T16:18:02Z</cp:lastPrinted>
  <dcterms:created xsi:type="dcterms:W3CDTF">2015-01-15T15:51:14Z</dcterms:created>
  <dcterms:modified xsi:type="dcterms:W3CDTF">2016-11-21T09:11:12Z</dcterms:modified>
</cp:coreProperties>
</file>