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3" r:id="rId1"/>
  </p:sldMasterIdLst>
  <p:notesMasterIdLst>
    <p:notesMasterId r:id="rId25"/>
  </p:notesMasterIdLst>
  <p:handoutMasterIdLst>
    <p:handoutMasterId r:id="rId26"/>
  </p:handoutMasterIdLst>
  <p:sldIdLst>
    <p:sldId id="342" r:id="rId2"/>
    <p:sldId id="349" r:id="rId3"/>
    <p:sldId id="362" r:id="rId4"/>
    <p:sldId id="351" r:id="rId5"/>
    <p:sldId id="350" r:id="rId6"/>
    <p:sldId id="373" r:id="rId7"/>
    <p:sldId id="352" r:id="rId8"/>
    <p:sldId id="356" r:id="rId9"/>
    <p:sldId id="375" r:id="rId10"/>
    <p:sldId id="370" r:id="rId11"/>
    <p:sldId id="374" r:id="rId12"/>
    <p:sldId id="358" r:id="rId13"/>
    <p:sldId id="354" r:id="rId14"/>
    <p:sldId id="372" r:id="rId15"/>
    <p:sldId id="359" r:id="rId16"/>
    <p:sldId id="360" r:id="rId17"/>
    <p:sldId id="361" r:id="rId18"/>
    <p:sldId id="365" r:id="rId19"/>
    <p:sldId id="366" r:id="rId20"/>
    <p:sldId id="377" r:id="rId21"/>
    <p:sldId id="376" r:id="rId22"/>
    <p:sldId id="347" r:id="rId23"/>
    <p:sldId id="364" r:id="rId24"/>
  </p:sldIdLst>
  <p:sldSz cx="9144000" cy="6858000" type="screen4x3"/>
  <p:notesSz cx="6670675" cy="98758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A800"/>
    <a:srgbClr val="EC2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83273" autoAdjust="0"/>
  </p:normalViewPr>
  <p:slideViewPr>
    <p:cSldViewPr snapToObjects="1">
      <p:cViewPr>
        <p:scale>
          <a:sx n="78" d="100"/>
          <a:sy n="78" d="100"/>
        </p:scale>
        <p:origin x="-258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18" y="-84"/>
      </p:cViewPr>
      <p:guideLst>
        <p:guide orient="horz" pos="311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91093" cy="49347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r>
              <a:rPr lang="en-GB" smtClean="0"/>
              <a:t>The Pilot Phase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027" y="3"/>
            <a:ext cx="2891093" cy="49347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1816289E-1F42-41E3-A808-828F7E3B9847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789"/>
            <a:ext cx="2891093" cy="49347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027" y="9380789"/>
            <a:ext cx="2891093" cy="49347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CF618109-5EE7-4802-9EE2-59C56EC94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38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890836" cy="493156"/>
          </a:xfrm>
          <a:prstGeom prst="rect">
            <a:avLst/>
          </a:prstGeom>
        </p:spPr>
        <p:txBody>
          <a:bodyPr vert="horz" lIns="92399" tIns="46199" rIns="92399" bIns="46199" rtlCol="0"/>
          <a:lstStyle>
            <a:lvl1pPr algn="l">
              <a:defRPr sz="1200"/>
            </a:lvl1pPr>
          </a:lstStyle>
          <a:p>
            <a:r>
              <a:rPr lang="en-GB" smtClean="0"/>
              <a:t>The Pilot Phase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65" y="4"/>
            <a:ext cx="2890836" cy="493156"/>
          </a:xfrm>
          <a:prstGeom prst="rect">
            <a:avLst/>
          </a:prstGeom>
        </p:spPr>
        <p:txBody>
          <a:bodyPr vert="horz" lIns="92399" tIns="46199" rIns="92399" bIns="46199" rtlCol="0"/>
          <a:lstStyle>
            <a:lvl1pPr algn="r">
              <a:defRPr sz="1200"/>
            </a:lvl1pPr>
          </a:lstStyle>
          <a:p>
            <a:fld id="{05E7A8D6-0694-4273-991D-42DA123ECF9E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9" rIns="92399" bIns="461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7" y="4691347"/>
            <a:ext cx="5337171" cy="4443171"/>
          </a:xfrm>
          <a:prstGeom prst="rect">
            <a:avLst/>
          </a:prstGeom>
        </p:spPr>
        <p:txBody>
          <a:bodyPr vert="horz" lIns="92399" tIns="46199" rIns="92399" bIns="461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81096"/>
            <a:ext cx="2890836" cy="493156"/>
          </a:xfrm>
          <a:prstGeom prst="rect">
            <a:avLst/>
          </a:prstGeom>
        </p:spPr>
        <p:txBody>
          <a:bodyPr vert="horz" lIns="92399" tIns="46199" rIns="92399" bIns="461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65" y="9381096"/>
            <a:ext cx="2890836" cy="493156"/>
          </a:xfrm>
          <a:prstGeom prst="rect">
            <a:avLst/>
          </a:prstGeom>
        </p:spPr>
        <p:txBody>
          <a:bodyPr vert="horz" lIns="92399" tIns="46199" rIns="92399" bIns="46199" rtlCol="0" anchor="b"/>
          <a:lstStyle>
            <a:lvl1pPr algn="r">
              <a:defRPr sz="1200"/>
            </a:lvl1pPr>
          </a:lstStyle>
          <a:p>
            <a:fld id="{AF016535-A046-4434-BE25-A5E46B28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9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772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noProof="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94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198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46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72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27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47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06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marR="0" indent="-1714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noProof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414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8031" indent="-338031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472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1">
              <a:defRPr/>
            </a:pPr>
            <a:endParaRPr lang="en-US" b="1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70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6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8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013">
              <a:defRPr/>
            </a:pPr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0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9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0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4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6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6535-A046-4434-BE25-A5E46B287D4B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9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446F-7B61-4346-8884-84D6ED5C50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8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321-F726-4ABD-8F95-95BB27C6C84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ACE8-8230-4729-ACEE-2E3DC6735A3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3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649D-AED5-49E4-A1AB-2549CC77C987}" type="datetime1">
              <a:rPr lang="fr-FR" smtClean="0"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6A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raduale\Desktop\EC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15" y="70303"/>
            <a:ext cx="1919187" cy="13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351-C5D1-4871-A586-000C6D175C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4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C2E7-265E-4996-A215-9BEFD8647C6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E71E-1D57-44B3-9E51-3CCE01F1B23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3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91CB-46B7-4F07-AA1A-F7E748C625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4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CE52-CD6F-40DB-84DE-6C0CDFA3C06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9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BB5C-00F2-4752-8A6E-6992D1531C5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1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75-DFE1-4D55-8702-5A900B1444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0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215E-4B7B-4609-8494-BB6B47F4AF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9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742C-BDB3-4020-926B-BDF6643353E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774A-681E-5B42-873F-1BE57EF0B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U-AID-VOLUNTEERS@ec.europa.e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mailto:EACEA-EUAID-VOLUNTEERS@ec.europa.e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5" y="1052736"/>
            <a:ext cx="3858905" cy="46805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8510" y="1052737"/>
            <a:ext cx="5362002" cy="5805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314992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0252" y="3149921"/>
            <a:ext cx="33383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960" y="2996952"/>
            <a:ext cx="47234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dirty="0" err="1" smtClean="0">
                <a:solidFill>
                  <a:schemeClr val="bg1"/>
                </a:solidFill>
              </a:rPr>
              <a:t>Juila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Stewart-David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DG ECHO</a:t>
            </a:r>
          </a:p>
          <a:p>
            <a:pPr algn="r"/>
            <a:r>
              <a:rPr lang="de-DE" sz="2800" dirty="0" smtClean="0">
                <a:solidFill>
                  <a:schemeClr val="bg1"/>
                </a:solidFill>
              </a:rPr>
              <a:t>Sophie LEMEL</a:t>
            </a:r>
          </a:p>
          <a:p>
            <a:pPr algn="r"/>
            <a:r>
              <a:rPr lang="de-DE" sz="2800" dirty="0" smtClean="0">
                <a:solidFill>
                  <a:schemeClr val="bg1"/>
                </a:solidFill>
              </a:rPr>
              <a:t>EACEA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rgbClr val="FFC000"/>
                </a:solidFill>
              </a:rPr>
              <a:t>Roma, November 22nd  2016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1427292"/>
            <a:ext cx="4723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EU</a:t>
            </a:r>
          </a:p>
          <a:p>
            <a:r>
              <a:rPr lang="en-GB" sz="4800" b="1" dirty="0" smtClean="0">
                <a:solidFill>
                  <a:schemeClr val="bg1"/>
                </a:solidFill>
              </a:rPr>
              <a:t>Aid Volunteers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0395" y="5733256"/>
            <a:ext cx="9220908" cy="120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~1\lenain\LOCALS~1\Temp\7zE1233.tmp\LOGO-CE for Echo EN Positiv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80496"/>
            <a:ext cx="18097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C:\DOCUME~1\lenain\LOCALS~1\Temp\7zE1234.tmp\Footer Box Echo 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50019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76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8425" y="2132856"/>
            <a:ext cx="7992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32" name="Picture 31" descr="U:\05 - A1.40 EU AID VOLUNTEERS\COMMUNICATION ACTIONS\Communication - Brand\Website\Capacity Building and Technical Assistance 201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20880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188640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Capacity Building  &amp; </a:t>
            </a:r>
            <a:endParaRPr lang="en-GB" sz="2000" b="1" dirty="0" smtClean="0">
              <a:solidFill>
                <a:srgbClr val="0070C0"/>
              </a:solidFill>
            </a:endParaRPr>
          </a:p>
          <a:p>
            <a:r>
              <a:rPr lang="en-GB" sz="2000" b="1" dirty="0" smtClean="0">
                <a:solidFill>
                  <a:srgbClr val="0070C0"/>
                </a:solidFill>
              </a:rPr>
              <a:t>Technical Assistance  </a:t>
            </a:r>
            <a:r>
              <a:rPr lang="fr-BE" sz="2000" b="1" dirty="0" err="1" smtClean="0">
                <a:solidFill>
                  <a:srgbClr val="0070C0"/>
                </a:solidFill>
              </a:rPr>
              <a:t>in</a:t>
            </a:r>
            <a:r>
              <a:rPr lang="fr-BE" sz="2000" b="1" dirty="0" smtClean="0">
                <a:solidFill>
                  <a:srgbClr val="0070C0"/>
                </a:solidFill>
              </a:rPr>
              <a:t> 2015</a:t>
            </a:r>
            <a:endParaRPr lang="en-GB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~1\lenain\LOCALS~1\Temp\7zE1234.tmp\Footer Box Echo 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4531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2287" y="333100"/>
            <a:ext cx="385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Deployment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of</a:t>
            </a:r>
            <a:r>
              <a:rPr lang="de-DE" sz="2400" b="1" dirty="0" smtClean="0">
                <a:solidFill>
                  <a:srgbClr val="0070C0"/>
                </a:solidFill>
              </a:rPr>
              <a:t> EUAV in 2016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340768"/>
            <a:ext cx="8292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Project </a:t>
            </a:r>
            <a:r>
              <a:rPr lang="en-GB" sz="2400" b="1" dirty="0">
                <a:solidFill>
                  <a:srgbClr val="0070C0"/>
                </a:solidFill>
              </a:rPr>
              <a:t>Selection &amp; Management </a:t>
            </a: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Calls </a:t>
            </a:r>
            <a:r>
              <a:rPr lang="en-US" sz="2400" dirty="0">
                <a:solidFill>
                  <a:srgbClr val="0070C0"/>
                </a:solidFill>
              </a:rPr>
              <a:t>for proposals: 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	1</a:t>
            </a:r>
            <a:r>
              <a:rPr lang="en-US" sz="2400" dirty="0">
                <a:solidFill>
                  <a:srgbClr val="0070C0"/>
                </a:solidFill>
              </a:rPr>
              <a:t>) Technical assistance and capacity building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			</a:t>
            </a:r>
            <a:r>
              <a:rPr lang="en-US" sz="2400" dirty="0" smtClean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) Deployment</a:t>
            </a:r>
          </a:p>
          <a:p>
            <a:pPr lvl="1"/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Calls for tenders: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	1</a:t>
            </a:r>
            <a:r>
              <a:rPr lang="en-US" sz="2400" dirty="0">
                <a:solidFill>
                  <a:srgbClr val="0070C0"/>
                </a:solidFill>
              </a:rPr>
              <a:t>) </a:t>
            </a:r>
            <a:r>
              <a:rPr lang="en-US" sz="2400" dirty="0" smtClean="0">
                <a:solidFill>
                  <a:srgbClr val="0070C0"/>
                </a:solidFill>
              </a:rPr>
              <a:t>Training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	2</a:t>
            </a:r>
            <a:r>
              <a:rPr lang="en-US" sz="2400" dirty="0">
                <a:solidFill>
                  <a:srgbClr val="0070C0"/>
                </a:solidFill>
              </a:rPr>
              <a:t>) Insurance</a:t>
            </a:r>
          </a:p>
          <a:p>
            <a:pPr lvl="5"/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Project Monitoring</a:t>
            </a:r>
            <a:endParaRPr lang="en-GB" sz="24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8" name="Picture 7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32656"/>
            <a:ext cx="39175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...</a:t>
            </a:r>
            <a:r>
              <a:rPr lang="en-US" sz="2400" b="1" dirty="0">
                <a:solidFill>
                  <a:srgbClr val="0070C0"/>
                </a:solidFill>
              </a:rPr>
              <a:t>in partnership </a:t>
            </a:r>
            <a:r>
              <a:rPr lang="en-US" sz="2400" b="1" dirty="0" smtClean="0">
                <a:solidFill>
                  <a:srgbClr val="0070C0"/>
                </a:solidFill>
              </a:rPr>
              <a:t>with…</a:t>
            </a:r>
            <a:r>
              <a:rPr lang="en-US" sz="2400" b="1" dirty="0">
                <a:solidFill>
                  <a:srgbClr val="0070C0"/>
                </a:solidFill>
              </a:rPr>
              <a:t>EACEA</a:t>
            </a:r>
            <a:endParaRPr lang="en-GB" sz="2400" b="1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84784"/>
            <a:ext cx="82809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endParaRPr lang="en-GB" sz="2200" b="1" dirty="0" smtClean="0">
              <a:solidFill>
                <a:schemeClr val="tx2"/>
              </a:solidFill>
            </a:endParaRPr>
          </a:p>
          <a:p>
            <a:r>
              <a:rPr lang="en-GB" sz="2800" b="1" dirty="0" smtClean="0">
                <a:solidFill>
                  <a:srgbClr val="0070C0"/>
                </a:solidFill>
              </a:rPr>
              <a:t>Certification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>
                <a:solidFill>
                  <a:srgbClr val="0070C0"/>
                </a:solidFill>
              </a:rPr>
              <a:t>leading </a:t>
            </a:r>
            <a:r>
              <a:rPr lang="en-GB" sz="2400" dirty="0">
                <a:solidFill>
                  <a:srgbClr val="0070C0"/>
                </a:solidFill>
              </a:rPr>
              <a:t>to </a:t>
            </a:r>
            <a:r>
              <a:rPr lang="en-GB" sz="2400" dirty="0" smtClean="0">
                <a:solidFill>
                  <a:srgbClr val="0070C0"/>
                </a:solidFill>
              </a:rPr>
              <a:t>:</a:t>
            </a: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</a:rPr>
              <a:t>Deployment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of EU Aid Volunteers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dirty="0" smtClean="0">
              <a:solidFill>
                <a:srgbClr val="0070C0"/>
              </a:solidFill>
            </a:endParaRPr>
          </a:p>
          <a:p>
            <a:endParaRPr lang="fr-BE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</a:rPr>
              <a:t>Capacity building </a:t>
            </a:r>
            <a:r>
              <a:rPr lang="en-GB" sz="2400" b="1" dirty="0">
                <a:solidFill>
                  <a:srgbClr val="0070C0"/>
                </a:solidFill>
              </a:rPr>
              <a:t>- Technical assistance </a:t>
            </a:r>
          </a:p>
          <a:p>
            <a:endParaRPr lang="fr-BE" sz="2400" b="1" dirty="0" smtClean="0">
              <a:solidFill>
                <a:srgbClr val="0070C0"/>
              </a:solidFill>
            </a:endParaRPr>
          </a:p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Funding</a:t>
            </a:r>
            <a:r>
              <a:rPr lang="fr-BE" sz="2400" dirty="0" smtClean="0">
                <a:solidFill>
                  <a:srgbClr val="0070C0"/>
                </a:solidFill>
              </a:rPr>
              <a:t> at 85</a:t>
            </a:r>
            <a:r>
              <a:rPr lang="fr-BE" sz="2400" dirty="0">
                <a:solidFill>
                  <a:srgbClr val="0070C0"/>
                </a:solidFill>
              </a:rPr>
              <a:t>% of total </a:t>
            </a:r>
            <a:r>
              <a:rPr lang="en-GB" sz="2400" dirty="0" smtClean="0">
                <a:solidFill>
                  <a:srgbClr val="0070C0"/>
                </a:solidFill>
              </a:rPr>
              <a:t>project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>
                <a:solidFill>
                  <a:srgbClr val="0070C0"/>
                </a:solidFill>
              </a:rPr>
              <a:t>costs</a:t>
            </a:r>
          </a:p>
          <a:p>
            <a:endParaRPr lang="it-IT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6183" y="260648"/>
            <a:ext cx="2868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Opportunities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791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67877"/>
            <a:ext cx="5328592" cy="4763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40466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2015-2020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Opportunities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60" y="1154835"/>
            <a:ext cx="4421063" cy="5571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4035" y="332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Certification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340768"/>
            <a:ext cx="5258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Sending</a:t>
            </a:r>
            <a:r>
              <a:rPr lang="fr-BE" sz="28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organisations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0" y="2060848"/>
            <a:ext cx="2610367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66" y="2060849"/>
            <a:ext cx="2400541" cy="2199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82398"/>
            <a:ext cx="2304256" cy="22850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9560" y="3933056"/>
            <a:ext cx="27271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BE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BE" sz="2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fr-BE" sz="2400" b="1" dirty="0" smtClean="0">
                <a:solidFill>
                  <a:srgbClr val="0070C0"/>
                </a:solidFill>
              </a:rPr>
              <a:t> </a:t>
            </a:r>
            <a:r>
              <a:rPr lang="fr-BE" sz="2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fr-BE" sz="2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rganisations</a:t>
            </a:r>
            <a:endParaRPr lang="en-GB" sz="2400" b="1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9928" y="3717032"/>
            <a:ext cx="2862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BE" b="1" dirty="0" smtClean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BE" b="1" dirty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BE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fr-BE" sz="24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 in the 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fr-BE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4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humanitarian</a:t>
            </a:r>
            <a:r>
              <a:rPr lang="fr-BE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</a:t>
            </a:r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2607" y="3573016"/>
            <a:ext cx="312188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b="1" dirty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BE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fr-BE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4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International 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Federation</a:t>
            </a:r>
            <a:r>
              <a:rPr lang="fr-BE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4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National 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fr-BE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4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 and 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fr-BE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4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Crescent 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Societies</a:t>
            </a:r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 descr="C:\Users\raduale\Desktop\EUAV visual identi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2548" y="295661"/>
            <a:ext cx="2543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Certification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92" y="1268758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6176" y="2551837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4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1340768"/>
            <a:ext cx="5944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Hosting</a:t>
            </a:r>
            <a:r>
              <a:rPr lang="fr-BE" sz="28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8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fr-BE" sz="28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rganisations</a:t>
            </a:r>
            <a:endParaRPr lang="en-GB" sz="2800" b="1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" y="1814093"/>
            <a:ext cx="3450867" cy="345086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35" y="2122072"/>
            <a:ext cx="2744034" cy="2744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67" y="2344625"/>
            <a:ext cx="3153697" cy="23898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561" y="4866106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Third country organisations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9639" y="4866106"/>
            <a:ext cx="2447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…active in the field of 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humanitarian </a:t>
            </a: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</a:t>
            </a:r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7466" y="4490828"/>
            <a:ext cx="32930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b="1" dirty="0" smtClean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r"/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agencies and organisations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281" y="188640"/>
            <a:ext cx="2543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Certification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36" y="1628800"/>
            <a:ext cx="5982987" cy="4357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C:\Users\raduale\Desktop\EUAV visual ident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301840"/>
            <a:ext cx="3650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Consortium Building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49073"/>
            <a:ext cx="6131431" cy="48855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C:\Users\raduale\Desktop\EUAV visual ident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88640"/>
            <a:ext cx="3327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Submit Proposal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95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24744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en-GB" sz="1200" b="1" dirty="0" smtClean="0">
              <a:solidFill>
                <a:srgbClr val="0070C0"/>
              </a:solidFill>
            </a:endParaRPr>
          </a:p>
          <a:p>
            <a:pPr marL="57150" lvl="0" indent="-342900" algn="just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b="1" dirty="0" smtClean="0">
                <a:solidFill>
                  <a:srgbClr val="0070C0"/>
                </a:solidFill>
              </a:rPr>
              <a:t>Solidarity </a:t>
            </a:r>
            <a:r>
              <a:rPr lang="en-GB" sz="2500" dirty="0">
                <a:solidFill>
                  <a:srgbClr val="0070C0"/>
                </a:solidFill>
              </a:rPr>
              <a:t>- responding to the requests of EU citizens to support those most in need in the world</a:t>
            </a:r>
          </a:p>
          <a:p>
            <a:pPr marL="342900" lvl="0" indent="-342900" algn="just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500" dirty="0">
              <a:solidFill>
                <a:srgbClr val="0070C0"/>
              </a:solidFill>
            </a:endParaRPr>
          </a:p>
          <a:p>
            <a:pPr marL="57150" lvl="0" indent="-342900" algn="just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b="1" dirty="0">
                <a:solidFill>
                  <a:srgbClr val="0070C0"/>
                </a:solidFill>
              </a:rPr>
              <a:t>Increasing number of natural and man-made disasters </a:t>
            </a:r>
            <a:r>
              <a:rPr lang="en-GB" sz="2500" dirty="0">
                <a:solidFill>
                  <a:srgbClr val="0070C0"/>
                </a:solidFill>
              </a:rPr>
              <a:t>- more efforts needed to prevent hazards becoming </a:t>
            </a:r>
            <a:r>
              <a:rPr lang="en-GB" sz="2500" dirty="0" smtClean="0">
                <a:solidFill>
                  <a:srgbClr val="0070C0"/>
                </a:solidFill>
              </a:rPr>
              <a:t> disasters</a:t>
            </a:r>
            <a:endParaRPr lang="en-GB" sz="2500" dirty="0">
              <a:solidFill>
                <a:srgbClr val="0070C0"/>
              </a:solidFill>
            </a:endParaRPr>
          </a:p>
          <a:p>
            <a:pPr marL="57150" lvl="0" indent="-342900" algn="just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500" dirty="0">
              <a:solidFill>
                <a:srgbClr val="0070C0"/>
              </a:solidFill>
            </a:endParaRPr>
          </a:p>
          <a:p>
            <a:pPr marL="57150" lvl="0" indent="-342900" algn="just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solidFill>
                  <a:srgbClr val="0070C0"/>
                </a:solidFill>
              </a:rPr>
              <a:t>Need for more trained and well prepared people to </a:t>
            </a:r>
            <a:r>
              <a:rPr lang="en-GB" sz="2500" b="1" dirty="0">
                <a:solidFill>
                  <a:srgbClr val="0070C0"/>
                </a:solidFill>
              </a:rPr>
              <a:t>support local organisations and communities</a:t>
            </a:r>
          </a:p>
          <a:p>
            <a:pPr marL="57150" lvl="0" indent="-342900" algn="just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500" dirty="0">
              <a:solidFill>
                <a:srgbClr val="0070C0"/>
              </a:solidFill>
            </a:endParaRPr>
          </a:p>
          <a:p>
            <a:pPr marL="57150" lvl="0" indent="-342900" algn="just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70C0"/>
                </a:solidFill>
              </a:rPr>
              <a:t>Support  for </a:t>
            </a:r>
            <a:r>
              <a:rPr lang="en-US" sz="2500" b="1" dirty="0">
                <a:solidFill>
                  <a:srgbClr val="0070C0"/>
                </a:solidFill>
              </a:rPr>
              <a:t>improvements in the humanitarian </a:t>
            </a:r>
            <a:r>
              <a:rPr lang="en-US" sz="2500" b="1" dirty="0" smtClean="0">
                <a:solidFill>
                  <a:srgbClr val="0070C0"/>
                </a:solidFill>
              </a:rPr>
              <a:t>sector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smtClean="0">
                <a:solidFill>
                  <a:srgbClr val="0070C0"/>
                </a:solidFill>
              </a:rPr>
              <a:t>- need </a:t>
            </a:r>
            <a:r>
              <a:rPr lang="en-US" sz="2500" dirty="0">
                <a:solidFill>
                  <a:srgbClr val="0070C0"/>
                </a:solidFill>
              </a:rPr>
              <a:t>for a stronger more robust system </a:t>
            </a:r>
            <a:endParaRPr lang="en-GB" sz="2500" dirty="0">
              <a:solidFill>
                <a:srgbClr val="0070C0"/>
              </a:solidFill>
            </a:endParaRPr>
          </a:p>
        </p:txBody>
      </p:sp>
      <p:pic>
        <p:nvPicPr>
          <p:cNvPr id="5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404664"/>
            <a:ext cx="2421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GB" sz="36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Why EUAV?</a:t>
            </a:r>
          </a:p>
        </p:txBody>
      </p:sp>
    </p:spTree>
    <p:extLst>
      <p:ext uri="{BB962C8B-B14F-4D97-AF65-F5344CB8AC3E}">
        <p14:creationId xmlns:p14="http://schemas.microsoft.com/office/powerpoint/2010/main" val="3852193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412776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b="1" dirty="0" smtClean="0">
                <a:solidFill>
                  <a:srgbClr val="0070C0"/>
                </a:solidFill>
              </a:rPr>
              <a:t>Deadline and </a:t>
            </a:r>
            <a:r>
              <a:rPr lang="fr-BE" sz="2000" b="1" dirty="0" err="1" smtClean="0">
                <a:solidFill>
                  <a:srgbClr val="0070C0"/>
                </a:solidFill>
              </a:rPr>
              <a:t>eligibility</a:t>
            </a:r>
            <a:r>
              <a:rPr lang="fr-BE" sz="2000" b="1" dirty="0" smtClean="0">
                <a:solidFill>
                  <a:srgbClr val="0070C0"/>
                </a:solidFill>
              </a:rPr>
              <a:t> </a:t>
            </a:r>
            <a:r>
              <a:rPr lang="fr-BE" sz="2000" b="1" dirty="0" err="1" smtClean="0">
                <a:solidFill>
                  <a:srgbClr val="0070C0"/>
                </a:solidFill>
              </a:rPr>
              <a:t>criteria</a:t>
            </a:r>
            <a:r>
              <a:rPr lang="fr-BE" sz="2000" b="1" dirty="0" smtClean="0">
                <a:solidFill>
                  <a:srgbClr val="0070C0"/>
                </a:solidFill>
              </a:rPr>
              <a:t> </a:t>
            </a:r>
            <a:r>
              <a:rPr lang="fr-BE" sz="2000" dirty="0" smtClean="0">
                <a:solidFill>
                  <a:srgbClr val="0070C0"/>
                </a:solidFill>
              </a:rPr>
              <a:t>: </a:t>
            </a:r>
            <a:r>
              <a:rPr lang="en-US" sz="2000" dirty="0" smtClean="0">
                <a:solidFill>
                  <a:srgbClr val="0070C0"/>
                </a:solidFill>
              </a:rPr>
              <a:t>change </a:t>
            </a:r>
            <a:r>
              <a:rPr lang="en-US" sz="2000" dirty="0">
                <a:solidFill>
                  <a:srgbClr val="0070C0"/>
                </a:solidFill>
              </a:rPr>
              <a:t>every year</a:t>
            </a:r>
            <a:r>
              <a:rPr lang="en-US" sz="2000" dirty="0" smtClean="0">
                <a:solidFill>
                  <a:srgbClr val="0070C0"/>
                </a:solidFill>
              </a:rPr>
              <a:t>. Example of the 2016 Call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Objective: </a:t>
            </a:r>
            <a:r>
              <a:rPr lang="en-GB" sz="2000" dirty="0" smtClean="0">
                <a:solidFill>
                  <a:srgbClr val="0070C0"/>
                </a:solidFill>
              </a:rPr>
              <a:t>Strengthening the capacities of sending and hosting organisations intending to participate in the initiative and ensuring compliance with the standards and procedures.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Partnership </a:t>
            </a:r>
            <a:r>
              <a:rPr lang="en-GB" sz="2000" b="1" dirty="0">
                <a:solidFill>
                  <a:srgbClr val="0070C0"/>
                </a:solidFill>
              </a:rPr>
              <a:t>for TA: </a:t>
            </a:r>
            <a:r>
              <a:rPr lang="en-GB" sz="2000" dirty="0">
                <a:solidFill>
                  <a:srgbClr val="0070C0"/>
                </a:solidFill>
              </a:rPr>
              <a:t>organisations from </a:t>
            </a:r>
            <a:r>
              <a:rPr lang="en-GB" sz="20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≥ 3</a:t>
            </a:r>
            <a:r>
              <a:rPr lang="en-GB" sz="2000" dirty="0">
                <a:solidFill>
                  <a:srgbClr val="0070C0"/>
                </a:solidFill>
              </a:rPr>
              <a:t> EU countries; applicant active in the humanitarian aid field for at least 3 years; applicant or one of partner active in the volunteer management for at least 3 years;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Partnership for CB: </a:t>
            </a:r>
            <a:r>
              <a:rPr lang="en-GB" sz="2000" dirty="0">
                <a:solidFill>
                  <a:srgbClr val="0070C0"/>
                </a:solidFill>
              </a:rPr>
              <a:t>organisations from </a:t>
            </a:r>
            <a:r>
              <a:rPr lang="en-GB" sz="20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≥ 3</a:t>
            </a:r>
            <a:r>
              <a:rPr lang="en-GB" sz="2000" dirty="0">
                <a:solidFill>
                  <a:srgbClr val="0070C0"/>
                </a:solidFill>
              </a:rPr>
              <a:t> EU countries and </a:t>
            </a:r>
            <a:r>
              <a:rPr lang="en-GB" sz="20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≥ </a:t>
            </a:r>
            <a:r>
              <a:rPr lang="en-GB" sz="2000" dirty="0">
                <a:solidFill>
                  <a:srgbClr val="0070C0"/>
                </a:solidFill>
              </a:rPr>
              <a:t>3 third countries in which humanitarian aid take place; all EU organisations active in the humanitarian aid field for at least 3 years; at least 2 third countries' organisations are active in the humanitarian aid field; applicant or one of partner active in the volunteer management for at least 3 years; </a:t>
            </a:r>
          </a:p>
        </p:txBody>
      </p:sp>
      <p:pic>
        <p:nvPicPr>
          <p:cNvPr id="3" name="Picture 2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33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3000" b="1" dirty="0">
                <a:solidFill>
                  <a:srgbClr val="0070C0"/>
                </a:solidFill>
              </a:rPr>
              <a:t>Technical assistance and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3999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196752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70C0"/>
                </a:solidFill>
              </a:rPr>
              <a:t>Deadline and </a:t>
            </a:r>
            <a:r>
              <a:rPr lang="fr-BE" sz="2000" b="1" dirty="0" err="1">
                <a:solidFill>
                  <a:srgbClr val="0070C0"/>
                </a:solidFill>
              </a:rPr>
              <a:t>eligibility</a:t>
            </a:r>
            <a:r>
              <a:rPr lang="fr-BE" sz="2000" b="1" dirty="0">
                <a:solidFill>
                  <a:srgbClr val="0070C0"/>
                </a:solidFill>
              </a:rPr>
              <a:t> </a:t>
            </a:r>
            <a:r>
              <a:rPr lang="fr-BE" sz="2000" b="1" dirty="0" err="1">
                <a:solidFill>
                  <a:srgbClr val="0070C0"/>
                </a:solidFill>
              </a:rPr>
              <a:t>criteria</a:t>
            </a:r>
            <a:r>
              <a:rPr lang="fr-BE" sz="2000" b="1" dirty="0">
                <a:solidFill>
                  <a:srgbClr val="0070C0"/>
                </a:solidFill>
              </a:rPr>
              <a:t> </a:t>
            </a:r>
            <a:r>
              <a:rPr lang="fr-BE" sz="2000" dirty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srgbClr val="0070C0"/>
                </a:solidFill>
              </a:rPr>
              <a:t>change every year. </a:t>
            </a:r>
            <a:r>
              <a:rPr lang="en-US" sz="2000">
                <a:solidFill>
                  <a:srgbClr val="0070C0"/>
                </a:solidFill>
              </a:rPr>
              <a:t>Example of the 2016 Call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smtClean="0">
                <a:solidFill>
                  <a:srgbClr val="0070C0"/>
                </a:solidFill>
              </a:rPr>
              <a:t>Activities</a:t>
            </a:r>
            <a:r>
              <a:rPr lang="en-GB" sz="2000" b="1" dirty="0">
                <a:solidFill>
                  <a:srgbClr val="0070C0"/>
                </a:solidFill>
              </a:rPr>
              <a:t>: </a:t>
            </a:r>
            <a:r>
              <a:rPr lang="en-GB" sz="2000" dirty="0">
                <a:solidFill>
                  <a:srgbClr val="0070C0"/>
                </a:solidFill>
              </a:rPr>
              <a:t>Selection, recruitment, preparation and deployment of EU Aid Volunteers, capacity building and technical assistance for sending and hosting </a:t>
            </a:r>
            <a:r>
              <a:rPr lang="en-GB" sz="2000" dirty="0" smtClean="0">
                <a:solidFill>
                  <a:srgbClr val="0070C0"/>
                </a:solidFill>
              </a:rPr>
              <a:t>organisations</a:t>
            </a:r>
            <a:endParaRPr lang="en-GB" sz="200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Partnership: </a:t>
            </a:r>
            <a:r>
              <a:rPr lang="en-GB" sz="2000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≥ 2</a:t>
            </a:r>
            <a:r>
              <a:rPr lang="en-GB" sz="2000" dirty="0" smtClean="0">
                <a:solidFill>
                  <a:srgbClr val="0070C0"/>
                </a:solidFill>
              </a:rPr>
              <a:t> certified sending organisations from 2 different countries and </a:t>
            </a:r>
            <a:r>
              <a:rPr lang="en-GB" sz="2000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≥ 2</a:t>
            </a:r>
            <a:r>
              <a:rPr lang="en-GB" sz="2000" dirty="0" smtClean="0">
                <a:solidFill>
                  <a:srgbClr val="0070C0"/>
                </a:solidFill>
              </a:rPr>
              <a:t> certified hosting organisations; may include other partner organisations specialised in any areas relevant to the objectives or the actions of the project and associates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Volunteers</a:t>
            </a:r>
            <a:r>
              <a:rPr lang="en-GB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0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junior or senior professionals </a:t>
            </a:r>
            <a:r>
              <a:rPr lang="en-GB" sz="2000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GB" sz="20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more than 5 years' experience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Apprenticeship</a:t>
            </a:r>
            <a:r>
              <a:rPr lang="en-GB" sz="20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(junior professionals): in one of the participating EU Member States for max. 6 months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List of priority countries for 2016 for deployment and capacity building in third countries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60648"/>
            <a:ext cx="2809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0070C0"/>
                </a:solidFill>
              </a:rPr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12658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700809"/>
            <a:ext cx="777686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CONTACT AND SUPPORT</a:t>
            </a:r>
            <a:endParaRPr lang="en-US" sz="2800" b="1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</a:pPr>
            <a:endParaRPr lang="en-US" sz="2800" b="1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hlinkClick r:id="rId3"/>
              </a:rPr>
              <a:t>EU-AID-VOLUNTEERS@ec.europa.eu</a:t>
            </a:r>
            <a:endParaRPr lang="en-US" sz="2800" b="1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</a:pPr>
            <a:endParaRPr lang="en-GB" sz="2800" b="1" dirty="0" smtClean="0">
              <a:hlinkClick r:id="rId4"/>
            </a:endParaRPr>
          </a:p>
          <a:p>
            <a:pPr algn="ctr">
              <a:lnSpc>
                <a:spcPct val="115000"/>
              </a:lnSpc>
            </a:pPr>
            <a:r>
              <a:rPr lang="en-GB" sz="2800" b="1" dirty="0" smtClean="0">
                <a:hlinkClick r:id="rId4"/>
              </a:rPr>
              <a:t>EACEA-EUAID-VOLUNTEERS@ec.europa.eu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 descr="ques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300" y="1452563"/>
            <a:ext cx="6210300" cy="430053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98072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 smtClean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b="1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559" y="1367884"/>
            <a:ext cx="82809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70C0"/>
                </a:solidFill>
              </a:rPr>
              <a:t>An opportunity for w</a:t>
            </a:r>
            <a:r>
              <a:rPr lang="en-GB" sz="2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ell trained and well prepared </a:t>
            </a:r>
            <a:r>
              <a:rPr lang="en-GB" sz="25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junior and senior humanitarian volunteers </a:t>
            </a:r>
            <a:r>
              <a:rPr lang="en-GB" sz="2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from the EU to help local communities in third countries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Based on </a:t>
            </a:r>
            <a:r>
              <a:rPr lang="en-GB" sz="25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concrete humanitarian needs and gaps </a:t>
            </a:r>
            <a:r>
              <a:rPr lang="en-GB" sz="2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identified jointly by sending organisations in Member States and hosting organisations in third countries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70C0"/>
                </a:solidFill>
              </a:rPr>
              <a:t>Providing </a:t>
            </a:r>
            <a:r>
              <a:rPr lang="en-GB" sz="2500" b="1" dirty="0" smtClean="0">
                <a:solidFill>
                  <a:srgbClr val="0070C0"/>
                </a:solidFill>
              </a:rPr>
              <a:t>technical assistance and capacity building </a:t>
            </a:r>
            <a:r>
              <a:rPr lang="en-GB" sz="2500" dirty="0" smtClean="0">
                <a:solidFill>
                  <a:srgbClr val="0070C0"/>
                </a:solidFill>
              </a:rPr>
              <a:t>for humanitarian organisations themselves – both sending and hosting - strengthening the system</a:t>
            </a:r>
            <a:endParaRPr lang="en-GB" sz="25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34397"/>
            <a:ext cx="2997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is EUAV?</a:t>
            </a:r>
          </a:p>
        </p:txBody>
      </p:sp>
    </p:spTree>
    <p:extLst>
      <p:ext uri="{BB962C8B-B14F-4D97-AF65-F5344CB8AC3E}">
        <p14:creationId xmlns:p14="http://schemas.microsoft.com/office/powerpoint/2010/main" val="41658962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31" y="1628800"/>
            <a:ext cx="813690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500" b="1" dirty="0" smtClean="0">
                <a:solidFill>
                  <a:srgbClr val="0070C0"/>
                </a:solidFill>
              </a:rPr>
              <a:t>12</a:t>
            </a:r>
            <a:r>
              <a:rPr lang="en-GB" sz="2500" b="1" dirty="0" smtClean="0">
                <a:solidFill>
                  <a:srgbClr val="0070C0"/>
                </a:solidFill>
              </a:rPr>
              <a:t> </a:t>
            </a:r>
            <a:r>
              <a:rPr lang="en-GB" sz="2500" b="1" dirty="0">
                <a:solidFill>
                  <a:srgbClr val="0070C0"/>
                </a:solidFill>
              </a:rPr>
              <a:t>pilot projects </a:t>
            </a:r>
            <a:r>
              <a:rPr lang="en-GB" sz="2500" dirty="0">
                <a:solidFill>
                  <a:srgbClr val="0070C0"/>
                </a:solidFill>
              </a:rPr>
              <a:t>in three phases funded under the </a:t>
            </a:r>
            <a:r>
              <a:rPr lang="en-GB" sz="2500" dirty="0" smtClean="0">
                <a:solidFill>
                  <a:srgbClr val="0070C0"/>
                </a:solidFill>
              </a:rPr>
              <a:t>action </a:t>
            </a:r>
            <a:r>
              <a:rPr lang="en-GB" sz="2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GB" sz="2500" dirty="0">
                <a:solidFill>
                  <a:srgbClr val="0070C0"/>
                </a:solidFill>
              </a:rPr>
              <a:t>300 volunteers deployed in 49 third countries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sz="250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70C0"/>
                </a:solidFill>
                <a:sym typeface="Wingdings" panose="05000000000000000000" pitchFamily="2" charset="2"/>
              </a:rPr>
              <a:t>Lessons learnt</a:t>
            </a:r>
            <a:r>
              <a:rPr lang="en-US" sz="2500" dirty="0">
                <a:solidFill>
                  <a:srgbClr val="0070C0"/>
                </a:solidFill>
                <a:sym typeface="Wingdings" panose="05000000000000000000" pitchFamily="2" charset="2"/>
              </a:rPr>
              <a:t>:</a:t>
            </a:r>
          </a:p>
          <a:p>
            <a:pPr marL="800100" lvl="2" indent="-342900" algn="just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0070C0"/>
                </a:solidFill>
                <a:sym typeface="Wingdings" panose="05000000000000000000" pitchFamily="2" charset="2"/>
              </a:rPr>
              <a:t>Demand for humanitarian professionals </a:t>
            </a:r>
          </a:p>
          <a:p>
            <a:pPr marL="800100" lvl="2" indent="-342900" algn="just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0070C0"/>
                </a:solidFill>
                <a:sym typeface="Wingdings" panose="05000000000000000000" pitchFamily="2" charset="2"/>
              </a:rPr>
              <a:t>Demand for specific skills </a:t>
            </a:r>
          </a:p>
          <a:p>
            <a:pPr marL="800100" lvl="2" indent="-342900" algn="just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0070C0"/>
                </a:solidFill>
                <a:sym typeface="Wingdings" panose="05000000000000000000" pitchFamily="2" charset="2"/>
              </a:rPr>
              <a:t>Training provision central</a:t>
            </a:r>
          </a:p>
          <a:p>
            <a:pPr marL="800100" lvl="2" indent="-342900" algn="just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0070C0"/>
                </a:solidFill>
                <a:sym typeface="Wingdings" panose="05000000000000000000" pitchFamily="2" charset="2"/>
              </a:rPr>
              <a:t>Need for establishment of volunteer management standards</a:t>
            </a:r>
          </a:p>
          <a:p>
            <a:pPr marL="800100" lvl="2" indent="-342900" algn="just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0070C0"/>
                </a:solidFill>
                <a:sym typeface="Wingdings" panose="05000000000000000000" pitchFamily="2" charset="2"/>
              </a:rPr>
              <a:t>Demand for capacity building of local </a:t>
            </a:r>
            <a:r>
              <a:rPr lang="en-GB" sz="2500" dirty="0">
                <a:solidFill>
                  <a:srgbClr val="0070C0"/>
                </a:solidFill>
                <a:sym typeface="Wingdings" panose="05000000000000000000" pitchFamily="2" charset="2"/>
              </a:rPr>
              <a:t>organisations</a:t>
            </a:r>
            <a:r>
              <a:rPr lang="en-US" sz="2500" dirty="0">
                <a:solidFill>
                  <a:srgbClr val="0070C0"/>
                </a:solidFill>
                <a:sym typeface="Wingdings" panose="05000000000000000000" pitchFamily="2" charset="2"/>
              </a:rPr>
              <a:t> to ensure lasting impact of the </a:t>
            </a:r>
            <a:r>
              <a:rPr lang="en-US" sz="2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work </a:t>
            </a:r>
            <a:endParaRPr lang="it-IT" sz="2500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410494"/>
            <a:ext cx="3573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BE" sz="2800" b="1" dirty="0">
                <a:solidFill>
                  <a:srgbClr val="0070C0"/>
                </a:solidFill>
              </a:rPr>
              <a:t>Pilot phase 2011-2014 </a:t>
            </a:r>
          </a:p>
        </p:txBody>
      </p:sp>
    </p:spTree>
    <p:extLst>
      <p:ext uri="{BB962C8B-B14F-4D97-AF65-F5344CB8AC3E}">
        <p14:creationId xmlns:p14="http://schemas.microsoft.com/office/powerpoint/2010/main" val="1277858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55679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11560" y="1412776"/>
            <a:ext cx="8064896" cy="4802633"/>
            <a:chOff x="1371600" y="1412875"/>
            <a:chExt cx="6662821" cy="4530725"/>
          </a:xfrm>
        </p:grpSpPr>
        <p:sp>
          <p:nvSpPr>
            <p:cNvPr id="14" name="Rectangle 8198"/>
            <p:cNvSpPr>
              <a:spLocks noChangeArrowheads="1"/>
            </p:cNvSpPr>
            <p:nvPr/>
          </p:nvSpPr>
          <p:spPr bwMode="auto">
            <a:xfrm>
              <a:off x="3757613" y="1412875"/>
              <a:ext cx="1800225" cy="1079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175" algn="ctr"/>
              <a:r>
                <a:rPr lang="en-GB" sz="2800" dirty="0" smtClean="0">
                  <a:solidFill>
                    <a:srgbClr val="FFFFFF"/>
                  </a:solidFill>
                </a:rPr>
                <a:t>Regulation 375/2014</a:t>
              </a:r>
              <a:endParaRPr lang="en-GB" sz="2800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5638800" y="2971800"/>
              <a:ext cx="2286000" cy="10668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175" algn="ctr"/>
              <a:r>
                <a:rPr lang="en-GB" sz="2000" dirty="0" smtClean="0">
                  <a:solidFill>
                    <a:srgbClr val="FFFFFF"/>
                  </a:solidFill>
                </a:rPr>
                <a:t>Delegated Regulation 1398/2014</a:t>
              </a:r>
              <a:endParaRPr lang="en-GB" sz="2000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1371600" y="2971800"/>
              <a:ext cx="2286000" cy="10668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175" algn="ctr"/>
              <a:r>
                <a:rPr lang="en-GB" sz="2000" dirty="0" smtClean="0">
                  <a:solidFill>
                    <a:srgbClr val="FFFFFF"/>
                  </a:solidFill>
                </a:rPr>
                <a:t>Implementing Regulation 1244/2014</a:t>
              </a:r>
              <a:endParaRPr lang="en-GB" sz="20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Arrow Connector 8200"/>
            <p:cNvCxnSpPr>
              <a:cxnSpLocks noChangeShapeType="1"/>
            </p:cNvCxnSpPr>
            <p:nvPr/>
          </p:nvCxnSpPr>
          <p:spPr bwMode="auto">
            <a:xfrm rot="5400000">
              <a:off x="3630612" y="2693988"/>
              <a:ext cx="608013" cy="401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8202"/>
            <p:cNvCxnSpPr>
              <a:cxnSpLocks noChangeShapeType="1"/>
            </p:cNvCxnSpPr>
            <p:nvPr/>
          </p:nvCxnSpPr>
          <p:spPr bwMode="auto">
            <a:xfrm rot="16200000" flipH="1">
              <a:off x="4986338" y="2700338"/>
              <a:ext cx="608012" cy="3921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8210"/>
            <p:cNvSpPr>
              <a:spLocks noChangeArrowheads="1"/>
            </p:cNvSpPr>
            <p:nvPr/>
          </p:nvSpPr>
          <p:spPr bwMode="auto">
            <a:xfrm>
              <a:off x="1371600" y="4433888"/>
              <a:ext cx="2855494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174625" indent="-171450">
                <a:buFont typeface="Arial" charset="0"/>
                <a:buChar char="•"/>
              </a:pPr>
              <a:r>
                <a:rPr lang="en-GB" sz="2000" dirty="0">
                  <a:solidFill>
                    <a:srgbClr val="0070C0"/>
                  </a:solidFill>
                </a:rPr>
                <a:t>Volunteer management procedures </a:t>
              </a:r>
            </a:p>
            <a:p>
              <a:pPr marL="174625" indent="-171450">
                <a:buFont typeface="Arial" charset="0"/>
                <a:buChar char="•"/>
              </a:pPr>
              <a:endParaRPr lang="en-GB" sz="2000" dirty="0">
                <a:solidFill>
                  <a:srgbClr val="0070C0"/>
                </a:solidFill>
              </a:endParaRPr>
            </a:p>
            <a:p>
              <a:pPr marL="174625" indent="-171450">
                <a:buFont typeface="Arial" charset="0"/>
                <a:buChar char="•"/>
              </a:pPr>
              <a:r>
                <a:rPr lang="en-GB" sz="2000" dirty="0">
                  <a:solidFill>
                    <a:srgbClr val="0070C0"/>
                  </a:solidFill>
                </a:rPr>
                <a:t>Training programme </a:t>
              </a:r>
            </a:p>
            <a:p>
              <a:pPr marL="174625" indent="-171450">
                <a:buFont typeface="Arial" charset="0"/>
                <a:buChar char="•"/>
              </a:pPr>
              <a:endParaRPr lang="en-GB" sz="2000" dirty="0">
                <a:solidFill>
                  <a:srgbClr val="0070C0"/>
                </a:solidFill>
              </a:endParaRPr>
            </a:p>
            <a:p>
              <a:pPr marL="174625" indent="-171450">
                <a:buFont typeface="Arial" charset="0"/>
                <a:buChar char="•"/>
              </a:pPr>
              <a:r>
                <a:rPr lang="en-GB" sz="2000" dirty="0">
                  <a:solidFill>
                    <a:srgbClr val="0070C0"/>
                  </a:solidFill>
                </a:rPr>
                <a:t>Certification mechanism </a:t>
              </a:r>
            </a:p>
            <a:p>
              <a:pPr marL="174625" indent="-171450">
                <a:buFontTx/>
                <a:buChar char="-"/>
              </a:pP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5638800" y="4433888"/>
              <a:ext cx="2395621" cy="150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174625" indent="-171450">
                <a:buFont typeface="Arial" charset="0"/>
                <a:buChar char="•"/>
              </a:pPr>
              <a:r>
                <a:rPr lang="en-GB" sz="2000" dirty="0">
                  <a:solidFill>
                    <a:srgbClr val="0070C0"/>
                  </a:solidFill>
                </a:rPr>
                <a:t>Standards on recognition, equal opportunities, partnerships and the competence </a:t>
              </a:r>
              <a:r>
                <a:rPr lang="en-GB" sz="2000" dirty="0" smtClean="0">
                  <a:solidFill>
                    <a:srgbClr val="0070C0"/>
                  </a:solidFill>
                </a:rPr>
                <a:t>framework</a:t>
              </a:r>
              <a:endParaRPr lang="en-GB" sz="2000" dirty="0">
                <a:solidFill>
                  <a:srgbClr val="0070C0"/>
                </a:solidFill>
              </a:endParaRPr>
            </a:p>
            <a:p>
              <a:pPr marL="174625" indent="-171450">
                <a:buFont typeface="Arial" charset="0"/>
                <a:buChar char="•"/>
              </a:pPr>
              <a:endParaRPr lang="en-GB" sz="1400" b="1" dirty="0">
                <a:solidFill>
                  <a:schemeClr val="tx1"/>
                </a:solidFill>
              </a:endParaRPr>
            </a:p>
            <a:p>
              <a:pPr marL="174625" indent="-171450">
                <a:buFontTx/>
                <a:buChar char="-"/>
              </a:pP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23528" y="332656"/>
            <a:ext cx="2664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Legal basis</a:t>
            </a:r>
          </a:p>
        </p:txBody>
      </p:sp>
    </p:spTree>
    <p:extLst>
      <p:ext uri="{BB962C8B-B14F-4D97-AF65-F5344CB8AC3E}">
        <p14:creationId xmlns:p14="http://schemas.microsoft.com/office/powerpoint/2010/main" val="2215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~1\lenain\LOCALS~1\Temp\7zE1234.tmp\Footer Box Echo 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4531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7"/>
          <p:cNvSpPr>
            <a:spLocks/>
          </p:cNvSpPr>
          <p:nvPr/>
        </p:nvSpPr>
        <p:spPr bwMode="auto">
          <a:xfrm>
            <a:off x="3728815" y="4495430"/>
            <a:ext cx="1884363" cy="1884362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6000" tIns="324000" anchor="ctr"/>
          <a:lstStyle/>
          <a:p>
            <a:pPr algn="ctr" eaLnBrk="1" hangingPunct="1">
              <a:defRPr/>
            </a:pPr>
            <a:r>
              <a:rPr lang="en-US" dirty="0" smtClean="0">
                <a:cs typeface="Arial" charset="0"/>
              </a:rPr>
              <a:t>Online</a:t>
            </a:r>
          </a:p>
          <a:p>
            <a:pPr algn="ctr" eaLnBrk="1" hangingPunct="1">
              <a:defRPr/>
            </a:pPr>
            <a:r>
              <a:rPr lang="en-US" dirty="0" smtClean="0">
                <a:cs typeface="Arial" charset="0"/>
              </a:rPr>
              <a:t>Volunteering</a:t>
            </a:r>
            <a:endParaRPr lang="en-GB" dirty="0">
              <a:cs typeface="Arial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5294090" y="4493842"/>
            <a:ext cx="1570038" cy="1885950"/>
          </a:xfrm>
          <a:custGeom>
            <a:avLst/>
            <a:gdLst>
              <a:gd name="T0" fmla="*/ 179 w 1976"/>
              <a:gd name="T1" fmla="*/ 1584 h 2375"/>
              <a:gd name="T2" fmla="*/ 130 w 1976"/>
              <a:gd name="T3" fmla="*/ 1563 h 2375"/>
              <a:gd name="T4" fmla="*/ 88 w 1976"/>
              <a:gd name="T5" fmla="*/ 1520 h 2375"/>
              <a:gd name="T6" fmla="*/ 70 w 1976"/>
              <a:gd name="T7" fmla="*/ 1489 h 2375"/>
              <a:gd name="T8" fmla="*/ 43 w 1976"/>
              <a:gd name="T9" fmla="*/ 1468 h 2375"/>
              <a:gd name="T10" fmla="*/ 18 w 1976"/>
              <a:gd name="T11" fmla="*/ 1472 h 2375"/>
              <a:gd name="T12" fmla="*/ 1 w 1976"/>
              <a:gd name="T13" fmla="*/ 1498 h 2375"/>
              <a:gd name="T14" fmla="*/ 1976 w 1976"/>
              <a:gd name="T15" fmla="*/ 2375 h 2375"/>
              <a:gd name="T16" fmla="*/ 1120 w 1976"/>
              <a:gd name="T17" fmla="*/ 394 h 2375"/>
              <a:gd name="T18" fmla="*/ 1088 w 1976"/>
              <a:gd name="T19" fmla="*/ 390 h 2375"/>
              <a:gd name="T20" fmla="*/ 1069 w 1976"/>
              <a:gd name="T21" fmla="*/ 370 h 2375"/>
              <a:gd name="T22" fmla="*/ 1070 w 1976"/>
              <a:gd name="T23" fmla="*/ 345 h 2375"/>
              <a:gd name="T24" fmla="*/ 1097 w 1976"/>
              <a:gd name="T25" fmla="*/ 318 h 2375"/>
              <a:gd name="T26" fmla="*/ 1133 w 1976"/>
              <a:gd name="T27" fmla="*/ 296 h 2375"/>
              <a:gd name="T28" fmla="*/ 1169 w 1976"/>
              <a:gd name="T29" fmla="*/ 254 h 2375"/>
              <a:gd name="T30" fmla="*/ 1187 w 1976"/>
              <a:gd name="T31" fmla="*/ 200 h 2375"/>
              <a:gd name="T32" fmla="*/ 1184 w 1976"/>
              <a:gd name="T33" fmla="*/ 146 h 2375"/>
              <a:gd name="T34" fmla="*/ 1149 w 1976"/>
              <a:gd name="T35" fmla="*/ 80 h 2375"/>
              <a:gd name="T36" fmla="*/ 1087 w 1976"/>
              <a:gd name="T37" fmla="*/ 31 h 2375"/>
              <a:gd name="T38" fmla="*/ 1004 w 1976"/>
              <a:gd name="T39" fmla="*/ 3 h 2375"/>
              <a:gd name="T40" fmla="*/ 936 w 1976"/>
              <a:gd name="T41" fmla="*/ 1 h 2375"/>
              <a:gd name="T42" fmla="*/ 849 w 1976"/>
              <a:gd name="T43" fmla="*/ 22 h 2375"/>
              <a:gd name="T44" fmla="*/ 782 w 1976"/>
              <a:gd name="T45" fmla="*/ 67 h 2375"/>
              <a:gd name="T46" fmla="*/ 740 w 1976"/>
              <a:gd name="T47" fmla="*/ 130 h 2375"/>
              <a:gd name="T48" fmla="*/ 729 w 1976"/>
              <a:gd name="T49" fmla="*/ 184 h 2375"/>
              <a:gd name="T50" fmla="*/ 741 w 1976"/>
              <a:gd name="T51" fmla="*/ 242 h 2375"/>
              <a:gd name="T52" fmla="*/ 770 w 1976"/>
              <a:gd name="T53" fmla="*/ 282 h 2375"/>
              <a:gd name="T54" fmla="*/ 810 w 1976"/>
              <a:gd name="T55" fmla="*/ 314 h 2375"/>
              <a:gd name="T56" fmla="*/ 841 w 1976"/>
              <a:gd name="T57" fmla="*/ 338 h 2375"/>
              <a:gd name="T58" fmla="*/ 850 w 1976"/>
              <a:gd name="T59" fmla="*/ 364 h 2375"/>
              <a:gd name="T60" fmla="*/ 836 w 1976"/>
              <a:gd name="T61" fmla="*/ 385 h 2375"/>
              <a:gd name="T62" fmla="*/ 798 w 1976"/>
              <a:gd name="T63" fmla="*/ 394 h 2375"/>
              <a:gd name="T64" fmla="*/ 0 w 1976"/>
              <a:gd name="T65" fmla="*/ 1199 h 2375"/>
              <a:gd name="T66" fmla="*/ 4 w 1976"/>
              <a:gd name="T67" fmla="*/ 1228 h 2375"/>
              <a:gd name="T68" fmla="*/ 24 w 1976"/>
              <a:gd name="T69" fmla="*/ 1249 h 2375"/>
              <a:gd name="T70" fmla="*/ 49 w 1976"/>
              <a:gd name="T71" fmla="*/ 1246 h 2375"/>
              <a:gd name="T72" fmla="*/ 76 w 1976"/>
              <a:gd name="T73" fmla="*/ 1219 h 2375"/>
              <a:gd name="T74" fmla="*/ 99 w 1976"/>
              <a:gd name="T75" fmla="*/ 1185 h 2375"/>
              <a:gd name="T76" fmla="*/ 140 w 1976"/>
              <a:gd name="T77" fmla="*/ 1148 h 2375"/>
              <a:gd name="T78" fmla="*/ 194 w 1976"/>
              <a:gd name="T79" fmla="*/ 1130 h 2375"/>
              <a:gd name="T80" fmla="*/ 248 w 1976"/>
              <a:gd name="T81" fmla="*/ 1134 h 2375"/>
              <a:gd name="T82" fmla="*/ 314 w 1976"/>
              <a:gd name="T83" fmla="*/ 1169 h 2375"/>
              <a:gd name="T84" fmla="*/ 363 w 1976"/>
              <a:gd name="T85" fmla="*/ 1230 h 2375"/>
              <a:gd name="T86" fmla="*/ 392 w 1976"/>
              <a:gd name="T87" fmla="*/ 1312 h 2375"/>
              <a:gd name="T88" fmla="*/ 393 w 1976"/>
              <a:gd name="T89" fmla="*/ 1382 h 2375"/>
              <a:gd name="T90" fmla="*/ 372 w 1976"/>
              <a:gd name="T91" fmla="*/ 1468 h 2375"/>
              <a:gd name="T92" fmla="*/ 327 w 1976"/>
              <a:gd name="T93" fmla="*/ 1536 h 2375"/>
              <a:gd name="T94" fmla="*/ 265 w 1976"/>
              <a:gd name="T95" fmla="*/ 1578 h 2375"/>
              <a:gd name="T96" fmla="*/ 211 w 1976"/>
              <a:gd name="T97" fmla="*/ 1589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211" y="1589"/>
                </a:moveTo>
                <a:lnTo>
                  <a:pt x="211" y="1589"/>
                </a:lnTo>
                <a:lnTo>
                  <a:pt x="194" y="1587"/>
                </a:lnTo>
                <a:lnTo>
                  <a:pt x="179" y="1584"/>
                </a:lnTo>
                <a:lnTo>
                  <a:pt x="164" y="1581"/>
                </a:lnTo>
                <a:lnTo>
                  <a:pt x="152" y="1575"/>
                </a:lnTo>
                <a:lnTo>
                  <a:pt x="140" y="1569"/>
                </a:lnTo>
                <a:lnTo>
                  <a:pt x="130" y="1563"/>
                </a:lnTo>
                <a:lnTo>
                  <a:pt x="121" y="1556"/>
                </a:lnTo>
                <a:lnTo>
                  <a:pt x="112" y="1548"/>
                </a:lnTo>
                <a:lnTo>
                  <a:pt x="99" y="1533"/>
                </a:lnTo>
                <a:lnTo>
                  <a:pt x="88" y="1520"/>
                </a:lnTo>
                <a:lnTo>
                  <a:pt x="81" y="1508"/>
                </a:lnTo>
                <a:lnTo>
                  <a:pt x="81" y="1508"/>
                </a:lnTo>
                <a:lnTo>
                  <a:pt x="76" y="1498"/>
                </a:lnTo>
                <a:lnTo>
                  <a:pt x="70" y="1489"/>
                </a:lnTo>
                <a:lnTo>
                  <a:pt x="63" y="1481"/>
                </a:lnTo>
                <a:lnTo>
                  <a:pt x="57" y="1475"/>
                </a:lnTo>
                <a:lnTo>
                  <a:pt x="49" y="1471"/>
                </a:lnTo>
                <a:lnTo>
                  <a:pt x="43" y="1468"/>
                </a:lnTo>
                <a:lnTo>
                  <a:pt x="36" y="1468"/>
                </a:lnTo>
                <a:lnTo>
                  <a:pt x="30" y="1468"/>
                </a:lnTo>
                <a:lnTo>
                  <a:pt x="24" y="1469"/>
                </a:lnTo>
                <a:lnTo>
                  <a:pt x="18" y="1472"/>
                </a:lnTo>
                <a:lnTo>
                  <a:pt x="13" y="1477"/>
                </a:lnTo>
                <a:lnTo>
                  <a:pt x="9" y="1483"/>
                </a:lnTo>
                <a:lnTo>
                  <a:pt x="4" y="1489"/>
                </a:lnTo>
                <a:lnTo>
                  <a:pt x="1" y="1498"/>
                </a:lnTo>
                <a:lnTo>
                  <a:pt x="0" y="1508"/>
                </a:lnTo>
                <a:lnTo>
                  <a:pt x="0" y="1520"/>
                </a:lnTo>
                <a:lnTo>
                  <a:pt x="0" y="2375"/>
                </a:lnTo>
                <a:lnTo>
                  <a:pt x="1976" y="2375"/>
                </a:lnTo>
                <a:lnTo>
                  <a:pt x="1976" y="396"/>
                </a:lnTo>
                <a:lnTo>
                  <a:pt x="1522" y="396"/>
                </a:lnTo>
                <a:lnTo>
                  <a:pt x="1522" y="394"/>
                </a:lnTo>
                <a:lnTo>
                  <a:pt x="1120" y="394"/>
                </a:lnTo>
                <a:lnTo>
                  <a:pt x="1120" y="394"/>
                </a:lnTo>
                <a:lnTo>
                  <a:pt x="1108" y="394"/>
                </a:lnTo>
                <a:lnTo>
                  <a:pt x="1097" y="393"/>
                </a:lnTo>
                <a:lnTo>
                  <a:pt x="1088" y="390"/>
                </a:lnTo>
                <a:lnTo>
                  <a:pt x="1082" y="385"/>
                </a:lnTo>
                <a:lnTo>
                  <a:pt x="1076" y="381"/>
                </a:lnTo>
                <a:lnTo>
                  <a:pt x="1072" y="376"/>
                </a:lnTo>
                <a:lnTo>
                  <a:pt x="1069" y="370"/>
                </a:lnTo>
                <a:lnTo>
                  <a:pt x="1067" y="364"/>
                </a:lnTo>
                <a:lnTo>
                  <a:pt x="1067" y="358"/>
                </a:lnTo>
                <a:lnTo>
                  <a:pt x="1067" y="351"/>
                </a:lnTo>
                <a:lnTo>
                  <a:pt x="1070" y="345"/>
                </a:lnTo>
                <a:lnTo>
                  <a:pt x="1075" y="338"/>
                </a:lnTo>
                <a:lnTo>
                  <a:pt x="1081" y="332"/>
                </a:lnTo>
                <a:lnTo>
                  <a:pt x="1088" y="324"/>
                </a:lnTo>
                <a:lnTo>
                  <a:pt x="1097" y="318"/>
                </a:lnTo>
                <a:lnTo>
                  <a:pt x="1108" y="314"/>
                </a:lnTo>
                <a:lnTo>
                  <a:pt x="1108" y="314"/>
                </a:lnTo>
                <a:lnTo>
                  <a:pt x="1120" y="306"/>
                </a:lnTo>
                <a:lnTo>
                  <a:pt x="1133" y="296"/>
                </a:lnTo>
                <a:lnTo>
                  <a:pt x="1148" y="282"/>
                </a:lnTo>
                <a:lnTo>
                  <a:pt x="1155" y="273"/>
                </a:lnTo>
                <a:lnTo>
                  <a:pt x="1163" y="264"/>
                </a:lnTo>
                <a:lnTo>
                  <a:pt x="1169" y="254"/>
                </a:lnTo>
                <a:lnTo>
                  <a:pt x="1175" y="242"/>
                </a:lnTo>
                <a:lnTo>
                  <a:pt x="1181" y="230"/>
                </a:lnTo>
                <a:lnTo>
                  <a:pt x="1184" y="215"/>
                </a:lnTo>
                <a:lnTo>
                  <a:pt x="1187" y="200"/>
                </a:lnTo>
                <a:lnTo>
                  <a:pt x="1188" y="184"/>
                </a:lnTo>
                <a:lnTo>
                  <a:pt x="1188" y="184"/>
                </a:lnTo>
                <a:lnTo>
                  <a:pt x="1187" y="166"/>
                </a:lnTo>
                <a:lnTo>
                  <a:pt x="1184" y="146"/>
                </a:lnTo>
                <a:lnTo>
                  <a:pt x="1178" y="130"/>
                </a:lnTo>
                <a:lnTo>
                  <a:pt x="1170" y="112"/>
                </a:lnTo>
                <a:lnTo>
                  <a:pt x="1160" y="95"/>
                </a:lnTo>
                <a:lnTo>
                  <a:pt x="1149" y="80"/>
                </a:lnTo>
                <a:lnTo>
                  <a:pt x="1136" y="67"/>
                </a:lnTo>
                <a:lnTo>
                  <a:pt x="1121" y="53"/>
                </a:lnTo>
                <a:lnTo>
                  <a:pt x="1105" y="42"/>
                </a:lnTo>
                <a:lnTo>
                  <a:pt x="1087" y="31"/>
                </a:lnTo>
                <a:lnTo>
                  <a:pt x="1067" y="22"/>
                </a:lnTo>
                <a:lnTo>
                  <a:pt x="1048" y="15"/>
                </a:lnTo>
                <a:lnTo>
                  <a:pt x="1027" y="7"/>
                </a:lnTo>
                <a:lnTo>
                  <a:pt x="1004" y="3"/>
                </a:lnTo>
                <a:lnTo>
                  <a:pt x="982" y="1"/>
                </a:lnTo>
                <a:lnTo>
                  <a:pt x="958" y="0"/>
                </a:lnTo>
                <a:lnTo>
                  <a:pt x="958" y="0"/>
                </a:lnTo>
                <a:lnTo>
                  <a:pt x="936" y="1"/>
                </a:lnTo>
                <a:lnTo>
                  <a:pt x="912" y="3"/>
                </a:lnTo>
                <a:lnTo>
                  <a:pt x="891" y="7"/>
                </a:lnTo>
                <a:lnTo>
                  <a:pt x="870" y="15"/>
                </a:lnTo>
                <a:lnTo>
                  <a:pt x="849" y="22"/>
                </a:lnTo>
                <a:lnTo>
                  <a:pt x="830" y="31"/>
                </a:lnTo>
                <a:lnTo>
                  <a:pt x="813" y="42"/>
                </a:lnTo>
                <a:lnTo>
                  <a:pt x="797" y="53"/>
                </a:lnTo>
                <a:lnTo>
                  <a:pt x="782" y="67"/>
                </a:lnTo>
                <a:lnTo>
                  <a:pt x="768" y="80"/>
                </a:lnTo>
                <a:lnTo>
                  <a:pt x="756" y="95"/>
                </a:lnTo>
                <a:lnTo>
                  <a:pt x="747" y="112"/>
                </a:lnTo>
                <a:lnTo>
                  <a:pt x="740" y="130"/>
                </a:lnTo>
                <a:lnTo>
                  <a:pt x="734" y="146"/>
                </a:lnTo>
                <a:lnTo>
                  <a:pt x="731" y="166"/>
                </a:lnTo>
                <a:lnTo>
                  <a:pt x="729" y="184"/>
                </a:lnTo>
                <a:lnTo>
                  <a:pt x="729" y="184"/>
                </a:lnTo>
                <a:lnTo>
                  <a:pt x="729" y="200"/>
                </a:lnTo>
                <a:lnTo>
                  <a:pt x="732" y="215"/>
                </a:lnTo>
                <a:lnTo>
                  <a:pt x="737" y="230"/>
                </a:lnTo>
                <a:lnTo>
                  <a:pt x="741" y="242"/>
                </a:lnTo>
                <a:lnTo>
                  <a:pt x="747" y="254"/>
                </a:lnTo>
                <a:lnTo>
                  <a:pt x="755" y="264"/>
                </a:lnTo>
                <a:lnTo>
                  <a:pt x="762" y="273"/>
                </a:lnTo>
                <a:lnTo>
                  <a:pt x="770" y="282"/>
                </a:lnTo>
                <a:lnTo>
                  <a:pt x="785" y="296"/>
                </a:lnTo>
                <a:lnTo>
                  <a:pt x="797" y="306"/>
                </a:lnTo>
                <a:lnTo>
                  <a:pt x="810" y="314"/>
                </a:lnTo>
                <a:lnTo>
                  <a:pt x="810" y="314"/>
                </a:lnTo>
                <a:lnTo>
                  <a:pt x="819" y="318"/>
                </a:lnTo>
                <a:lnTo>
                  <a:pt x="828" y="324"/>
                </a:lnTo>
                <a:lnTo>
                  <a:pt x="836" y="332"/>
                </a:lnTo>
                <a:lnTo>
                  <a:pt x="841" y="338"/>
                </a:lnTo>
                <a:lnTo>
                  <a:pt x="846" y="345"/>
                </a:lnTo>
                <a:lnTo>
                  <a:pt x="849" y="351"/>
                </a:lnTo>
                <a:lnTo>
                  <a:pt x="850" y="358"/>
                </a:lnTo>
                <a:lnTo>
                  <a:pt x="850" y="364"/>
                </a:lnTo>
                <a:lnTo>
                  <a:pt x="849" y="370"/>
                </a:lnTo>
                <a:lnTo>
                  <a:pt x="846" y="376"/>
                </a:lnTo>
                <a:lnTo>
                  <a:pt x="841" y="381"/>
                </a:lnTo>
                <a:lnTo>
                  <a:pt x="836" y="385"/>
                </a:lnTo>
                <a:lnTo>
                  <a:pt x="828" y="390"/>
                </a:lnTo>
                <a:lnTo>
                  <a:pt x="819" y="393"/>
                </a:lnTo>
                <a:lnTo>
                  <a:pt x="809" y="394"/>
                </a:lnTo>
                <a:lnTo>
                  <a:pt x="798" y="394"/>
                </a:lnTo>
                <a:lnTo>
                  <a:pt x="547" y="394"/>
                </a:lnTo>
                <a:lnTo>
                  <a:pt x="547" y="396"/>
                </a:lnTo>
                <a:lnTo>
                  <a:pt x="0" y="396"/>
                </a:lnTo>
                <a:lnTo>
                  <a:pt x="0" y="1199"/>
                </a:lnTo>
                <a:lnTo>
                  <a:pt x="0" y="1199"/>
                </a:lnTo>
                <a:lnTo>
                  <a:pt x="0" y="1209"/>
                </a:lnTo>
                <a:lnTo>
                  <a:pt x="1" y="1219"/>
                </a:lnTo>
                <a:lnTo>
                  <a:pt x="4" y="1228"/>
                </a:lnTo>
                <a:lnTo>
                  <a:pt x="9" y="1236"/>
                </a:lnTo>
                <a:lnTo>
                  <a:pt x="13" y="1242"/>
                </a:lnTo>
                <a:lnTo>
                  <a:pt x="18" y="1246"/>
                </a:lnTo>
                <a:lnTo>
                  <a:pt x="24" y="1249"/>
                </a:lnTo>
                <a:lnTo>
                  <a:pt x="30" y="1251"/>
                </a:lnTo>
                <a:lnTo>
                  <a:pt x="36" y="1251"/>
                </a:lnTo>
                <a:lnTo>
                  <a:pt x="43" y="1249"/>
                </a:lnTo>
                <a:lnTo>
                  <a:pt x="49" y="1246"/>
                </a:lnTo>
                <a:lnTo>
                  <a:pt x="57" y="1242"/>
                </a:lnTo>
                <a:lnTo>
                  <a:pt x="63" y="1236"/>
                </a:lnTo>
                <a:lnTo>
                  <a:pt x="70" y="1228"/>
                </a:lnTo>
                <a:lnTo>
                  <a:pt x="76" y="1219"/>
                </a:lnTo>
                <a:lnTo>
                  <a:pt x="81" y="1211"/>
                </a:lnTo>
                <a:lnTo>
                  <a:pt x="81" y="1211"/>
                </a:lnTo>
                <a:lnTo>
                  <a:pt x="88" y="1197"/>
                </a:lnTo>
                <a:lnTo>
                  <a:pt x="99" y="1185"/>
                </a:lnTo>
                <a:lnTo>
                  <a:pt x="112" y="1170"/>
                </a:lnTo>
                <a:lnTo>
                  <a:pt x="121" y="1163"/>
                </a:lnTo>
                <a:lnTo>
                  <a:pt x="130" y="1155"/>
                </a:lnTo>
                <a:lnTo>
                  <a:pt x="140" y="1148"/>
                </a:lnTo>
                <a:lnTo>
                  <a:pt x="152" y="1142"/>
                </a:lnTo>
                <a:lnTo>
                  <a:pt x="164" y="1137"/>
                </a:lnTo>
                <a:lnTo>
                  <a:pt x="179" y="1133"/>
                </a:lnTo>
                <a:lnTo>
                  <a:pt x="194" y="1130"/>
                </a:lnTo>
                <a:lnTo>
                  <a:pt x="211" y="1130"/>
                </a:lnTo>
                <a:lnTo>
                  <a:pt x="211" y="1130"/>
                </a:lnTo>
                <a:lnTo>
                  <a:pt x="229" y="1131"/>
                </a:lnTo>
                <a:lnTo>
                  <a:pt x="248" y="1134"/>
                </a:lnTo>
                <a:lnTo>
                  <a:pt x="265" y="1140"/>
                </a:lnTo>
                <a:lnTo>
                  <a:pt x="282" y="1148"/>
                </a:lnTo>
                <a:lnTo>
                  <a:pt x="299" y="1157"/>
                </a:lnTo>
                <a:lnTo>
                  <a:pt x="314" y="1169"/>
                </a:lnTo>
                <a:lnTo>
                  <a:pt x="327" y="1182"/>
                </a:lnTo>
                <a:lnTo>
                  <a:pt x="341" y="1197"/>
                </a:lnTo>
                <a:lnTo>
                  <a:pt x="353" y="1214"/>
                </a:lnTo>
                <a:lnTo>
                  <a:pt x="363" y="1230"/>
                </a:lnTo>
                <a:lnTo>
                  <a:pt x="372" y="1249"/>
                </a:lnTo>
                <a:lnTo>
                  <a:pt x="380" y="1270"/>
                </a:lnTo>
                <a:lnTo>
                  <a:pt x="387" y="1291"/>
                </a:lnTo>
                <a:lnTo>
                  <a:pt x="392" y="1312"/>
                </a:lnTo>
                <a:lnTo>
                  <a:pt x="393" y="1336"/>
                </a:lnTo>
                <a:lnTo>
                  <a:pt x="395" y="1359"/>
                </a:lnTo>
                <a:lnTo>
                  <a:pt x="395" y="1359"/>
                </a:lnTo>
                <a:lnTo>
                  <a:pt x="393" y="1382"/>
                </a:lnTo>
                <a:lnTo>
                  <a:pt x="392" y="1405"/>
                </a:lnTo>
                <a:lnTo>
                  <a:pt x="387" y="1427"/>
                </a:lnTo>
                <a:lnTo>
                  <a:pt x="380" y="1448"/>
                </a:lnTo>
                <a:lnTo>
                  <a:pt x="372" y="1468"/>
                </a:lnTo>
                <a:lnTo>
                  <a:pt x="363" y="1487"/>
                </a:lnTo>
                <a:lnTo>
                  <a:pt x="353" y="1505"/>
                </a:lnTo>
                <a:lnTo>
                  <a:pt x="341" y="1521"/>
                </a:lnTo>
                <a:lnTo>
                  <a:pt x="327" y="1536"/>
                </a:lnTo>
                <a:lnTo>
                  <a:pt x="314" y="1548"/>
                </a:lnTo>
                <a:lnTo>
                  <a:pt x="299" y="1560"/>
                </a:lnTo>
                <a:lnTo>
                  <a:pt x="282" y="1571"/>
                </a:lnTo>
                <a:lnTo>
                  <a:pt x="265" y="1578"/>
                </a:lnTo>
                <a:lnTo>
                  <a:pt x="248" y="1584"/>
                </a:lnTo>
                <a:lnTo>
                  <a:pt x="229" y="1587"/>
                </a:lnTo>
                <a:lnTo>
                  <a:pt x="211" y="1589"/>
                </a:lnTo>
                <a:lnTo>
                  <a:pt x="211" y="158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24000" tIns="288000" anchor="ctr"/>
          <a:lstStyle/>
          <a:p>
            <a:pPr algn="ctr" eaLnBrk="1" hangingPunct="1">
              <a:defRPr/>
            </a:pPr>
            <a:r>
              <a:rPr lang="en-US" dirty="0" smtClean="0">
                <a:cs typeface="Arial" charset="0"/>
              </a:rPr>
              <a:t>EUAV Platform</a:t>
            </a:r>
            <a:endParaRPr lang="en-GB" dirty="0">
              <a:cs typeface="Arial" charset="0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150840" y="3241253"/>
            <a:ext cx="1571625" cy="1887538"/>
          </a:xfrm>
          <a:custGeom>
            <a:avLst/>
            <a:gdLst>
              <a:gd name="T0" fmla="*/ 1810 w 1979"/>
              <a:gd name="T1" fmla="*/ 795 h 2378"/>
              <a:gd name="T2" fmla="*/ 1859 w 1979"/>
              <a:gd name="T3" fmla="*/ 816 h 2378"/>
              <a:gd name="T4" fmla="*/ 1901 w 1979"/>
              <a:gd name="T5" fmla="*/ 859 h 2378"/>
              <a:gd name="T6" fmla="*/ 1925 w 1979"/>
              <a:gd name="T7" fmla="*/ 897 h 2378"/>
              <a:gd name="T8" fmla="*/ 1964 w 1979"/>
              <a:gd name="T9" fmla="*/ 912 h 2378"/>
              <a:gd name="T10" fmla="*/ 1131 w 1979"/>
              <a:gd name="T11" fmla="*/ 0 h 2378"/>
              <a:gd name="T12" fmla="*/ 1125 w 1979"/>
              <a:gd name="T13" fmla="*/ 24 h 2378"/>
              <a:gd name="T14" fmla="*/ 1152 w 1979"/>
              <a:gd name="T15" fmla="*/ 58 h 2378"/>
              <a:gd name="T16" fmla="*/ 1191 w 1979"/>
              <a:gd name="T17" fmla="*/ 82 h 2378"/>
              <a:gd name="T18" fmla="*/ 1229 w 1979"/>
              <a:gd name="T19" fmla="*/ 125 h 2378"/>
              <a:gd name="T20" fmla="*/ 1245 w 1979"/>
              <a:gd name="T21" fmla="*/ 178 h 2378"/>
              <a:gd name="T22" fmla="*/ 1242 w 1979"/>
              <a:gd name="T23" fmla="*/ 231 h 2378"/>
              <a:gd name="T24" fmla="*/ 1208 w 1979"/>
              <a:gd name="T25" fmla="*/ 297 h 2378"/>
              <a:gd name="T26" fmla="*/ 1145 w 1979"/>
              <a:gd name="T27" fmla="*/ 348 h 2378"/>
              <a:gd name="T28" fmla="*/ 1063 w 1979"/>
              <a:gd name="T29" fmla="*/ 375 h 2378"/>
              <a:gd name="T30" fmla="*/ 994 w 1979"/>
              <a:gd name="T31" fmla="*/ 378 h 2378"/>
              <a:gd name="T32" fmla="*/ 907 w 1979"/>
              <a:gd name="T33" fmla="*/ 357 h 2378"/>
              <a:gd name="T34" fmla="*/ 840 w 1979"/>
              <a:gd name="T35" fmla="*/ 312 h 2378"/>
              <a:gd name="T36" fmla="*/ 798 w 1979"/>
              <a:gd name="T37" fmla="*/ 249 h 2378"/>
              <a:gd name="T38" fmla="*/ 788 w 1979"/>
              <a:gd name="T39" fmla="*/ 194 h 2378"/>
              <a:gd name="T40" fmla="*/ 800 w 1979"/>
              <a:gd name="T41" fmla="*/ 136 h 2378"/>
              <a:gd name="T42" fmla="*/ 828 w 1979"/>
              <a:gd name="T43" fmla="*/ 95 h 2378"/>
              <a:gd name="T44" fmla="*/ 868 w 1979"/>
              <a:gd name="T45" fmla="*/ 65 h 2378"/>
              <a:gd name="T46" fmla="*/ 906 w 1979"/>
              <a:gd name="T47" fmla="*/ 33 h 2378"/>
              <a:gd name="T48" fmla="*/ 903 w 1979"/>
              <a:gd name="T49" fmla="*/ 0 h 2378"/>
              <a:gd name="T50" fmla="*/ 856 w 1979"/>
              <a:gd name="T51" fmla="*/ 1982 h 2378"/>
              <a:gd name="T52" fmla="*/ 894 w 1979"/>
              <a:gd name="T53" fmla="*/ 1991 h 2378"/>
              <a:gd name="T54" fmla="*/ 909 w 1979"/>
              <a:gd name="T55" fmla="*/ 2013 h 2378"/>
              <a:gd name="T56" fmla="*/ 900 w 1979"/>
              <a:gd name="T57" fmla="*/ 2039 h 2378"/>
              <a:gd name="T58" fmla="*/ 868 w 1979"/>
              <a:gd name="T59" fmla="*/ 2064 h 2378"/>
              <a:gd name="T60" fmla="*/ 828 w 1979"/>
              <a:gd name="T61" fmla="*/ 2095 h 2378"/>
              <a:gd name="T62" fmla="*/ 800 w 1979"/>
              <a:gd name="T63" fmla="*/ 2134 h 2378"/>
              <a:gd name="T64" fmla="*/ 788 w 1979"/>
              <a:gd name="T65" fmla="*/ 2193 h 2378"/>
              <a:gd name="T66" fmla="*/ 798 w 1979"/>
              <a:gd name="T67" fmla="*/ 2248 h 2378"/>
              <a:gd name="T68" fmla="*/ 840 w 1979"/>
              <a:gd name="T69" fmla="*/ 2311 h 2378"/>
              <a:gd name="T70" fmla="*/ 907 w 1979"/>
              <a:gd name="T71" fmla="*/ 2356 h 2378"/>
              <a:gd name="T72" fmla="*/ 994 w 1979"/>
              <a:gd name="T73" fmla="*/ 2376 h 2378"/>
              <a:gd name="T74" fmla="*/ 1063 w 1979"/>
              <a:gd name="T75" fmla="*/ 2374 h 2378"/>
              <a:gd name="T76" fmla="*/ 1145 w 1979"/>
              <a:gd name="T77" fmla="*/ 2347 h 2378"/>
              <a:gd name="T78" fmla="*/ 1206 w 1979"/>
              <a:gd name="T79" fmla="*/ 2296 h 2378"/>
              <a:gd name="T80" fmla="*/ 1242 w 1979"/>
              <a:gd name="T81" fmla="*/ 2230 h 2378"/>
              <a:gd name="T82" fmla="*/ 1245 w 1979"/>
              <a:gd name="T83" fmla="*/ 2178 h 2378"/>
              <a:gd name="T84" fmla="*/ 1227 w 1979"/>
              <a:gd name="T85" fmla="*/ 2124 h 2378"/>
              <a:gd name="T86" fmla="*/ 1191 w 1979"/>
              <a:gd name="T87" fmla="*/ 2081 h 2378"/>
              <a:gd name="T88" fmla="*/ 1155 w 1979"/>
              <a:gd name="T89" fmla="*/ 2058 h 2378"/>
              <a:gd name="T90" fmla="*/ 1128 w 1979"/>
              <a:gd name="T91" fmla="*/ 2033 h 2378"/>
              <a:gd name="T92" fmla="*/ 1127 w 1979"/>
              <a:gd name="T93" fmla="*/ 2006 h 2378"/>
              <a:gd name="T94" fmla="*/ 1146 w 1979"/>
              <a:gd name="T95" fmla="*/ 1988 h 2378"/>
              <a:gd name="T96" fmla="*/ 1979 w 1979"/>
              <a:gd name="T97" fmla="*/ 1982 h 2378"/>
              <a:gd name="T98" fmla="*/ 1964 w 1979"/>
              <a:gd name="T99" fmla="*/ 1130 h 2378"/>
              <a:gd name="T100" fmla="*/ 1925 w 1979"/>
              <a:gd name="T101" fmla="*/ 1143 h 2378"/>
              <a:gd name="T102" fmla="*/ 1901 w 1979"/>
              <a:gd name="T103" fmla="*/ 1182 h 2378"/>
              <a:gd name="T104" fmla="*/ 1859 w 1979"/>
              <a:gd name="T105" fmla="*/ 1224 h 2378"/>
              <a:gd name="T106" fmla="*/ 1810 w 1979"/>
              <a:gd name="T107" fmla="*/ 1246 h 2378"/>
              <a:gd name="T108" fmla="*/ 1759 w 1979"/>
              <a:gd name="T109" fmla="*/ 1248 h 2378"/>
              <a:gd name="T110" fmla="*/ 1690 w 1979"/>
              <a:gd name="T111" fmla="*/ 1222 h 2378"/>
              <a:gd name="T112" fmla="*/ 1637 w 1979"/>
              <a:gd name="T113" fmla="*/ 1166 h 2378"/>
              <a:gd name="T114" fmla="*/ 1602 w 1979"/>
              <a:gd name="T115" fmla="*/ 1088 h 2378"/>
              <a:gd name="T116" fmla="*/ 1595 w 1979"/>
              <a:gd name="T117" fmla="*/ 1021 h 2378"/>
              <a:gd name="T118" fmla="*/ 1610 w 1979"/>
              <a:gd name="T119" fmla="*/ 931 h 2378"/>
              <a:gd name="T120" fmla="*/ 1649 w 1979"/>
              <a:gd name="T121" fmla="*/ 858 h 2378"/>
              <a:gd name="T122" fmla="*/ 1707 w 1979"/>
              <a:gd name="T123" fmla="*/ 808 h 2378"/>
              <a:gd name="T124" fmla="*/ 1779 w 1979"/>
              <a:gd name="T125" fmla="*/ 790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8">
                <a:moveTo>
                  <a:pt x="1779" y="790"/>
                </a:moveTo>
                <a:lnTo>
                  <a:pt x="1779" y="790"/>
                </a:lnTo>
                <a:lnTo>
                  <a:pt x="1795" y="792"/>
                </a:lnTo>
                <a:lnTo>
                  <a:pt x="1810" y="795"/>
                </a:lnTo>
                <a:lnTo>
                  <a:pt x="1825" y="798"/>
                </a:lnTo>
                <a:lnTo>
                  <a:pt x="1837" y="804"/>
                </a:lnTo>
                <a:lnTo>
                  <a:pt x="1849" y="810"/>
                </a:lnTo>
                <a:lnTo>
                  <a:pt x="1859" y="816"/>
                </a:lnTo>
                <a:lnTo>
                  <a:pt x="1868" y="823"/>
                </a:lnTo>
                <a:lnTo>
                  <a:pt x="1877" y="831"/>
                </a:lnTo>
                <a:lnTo>
                  <a:pt x="1891" y="846"/>
                </a:lnTo>
                <a:lnTo>
                  <a:pt x="1901" y="859"/>
                </a:lnTo>
                <a:lnTo>
                  <a:pt x="1909" y="871"/>
                </a:lnTo>
                <a:lnTo>
                  <a:pt x="1909" y="871"/>
                </a:lnTo>
                <a:lnTo>
                  <a:pt x="1916" y="886"/>
                </a:lnTo>
                <a:lnTo>
                  <a:pt x="1925" y="897"/>
                </a:lnTo>
                <a:lnTo>
                  <a:pt x="1936" y="906"/>
                </a:lnTo>
                <a:lnTo>
                  <a:pt x="1945" y="910"/>
                </a:lnTo>
                <a:lnTo>
                  <a:pt x="1955" y="913"/>
                </a:lnTo>
                <a:lnTo>
                  <a:pt x="1964" y="912"/>
                </a:lnTo>
                <a:lnTo>
                  <a:pt x="1972" y="907"/>
                </a:lnTo>
                <a:lnTo>
                  <a:pt x="1979" y="900"/>
                </a:lnTo>
                <a:lnTo>
                  <a:pt x="1979" y="0"/>
                </a:lnTo>
                <a:lnTo>
                  <a:pt x="1131" y="0"/>
                </a:lnTo>
                <a:lnTo>
                  <a:pt x="1131" y="0"/>
                </a:lnTo>
                <a:lnTo>
                  <a:pt x="1127" y="7"/>
                </a:lnTo>
                <a:lnTo>
                  <a:pt x="1125" y="15"/>
                </a:lnTo>
                <a:lnTo>
                  <a:pt x="1125" y="24"/>
                </a:lnTo>
                <a:lnTo>
                  <a:pt x="1128" y="33"/>
                </a:lnTo>
                <a:lnTo>
                  <a:pt x="1134" y="42"/>
                </a:lnTo>
                <a:lnTo>
                  <a:pt x="1142" y="50"/>
                </a:lnTo>
                <a:lnTo>
                  <a:pt x="1152" y="58"/>
                </a:lnTo>
                <a:lnTo>
                  <a:pt x="1166" y="65"/>
                </a:lnTo>
                <a:lnTo>
                  <a:pt x="1166" y="65"/>
                </a:lnTo>
                <a:lnTo>
                  <a:pt x="1179" y="73"/>
                </a:lnTo>
                <a:lnTo>
                  <a:pt x="1191" y="82"/>
                </a:lnTo>
                <a:lnTo>
                  <a:pt x="1206" y="95"/>
                </a:lnTo>
                <a:lnTo>
                  <a:pt x="1214" y="104"/>
                </a:lnTo>
                <a:lnTo>
                  <a:pt x="1221" y="113"/>
                </a:lnTo>
                <a:lnTo>
                  <a:pt x="1229" y="125"/>
                </a:lnTo>
                <a:lnTo>
                  <a:pt x="1235" y="136"/>
                </a:lnTo>
                <a:lnTo>
                  <a:pt x="1239" y="149"/>
                </a:lnTo>
                <a:lnTo>
                  <a:pt x="1244" y="163"/>
                </a:lnTo>
                <a:lnTo>
                  <a:pt x="1245" y="178"/>
                </a:lnTo>
                <a:lnTo>
                  <a:pt x="1247" y="194"/>
                </a:lnTo>
                <a:lnTo>
                  <a:pt x="1247" y="194"/>
                </a:lnTo>
                <a:lnTo>
                  <a:pt x="1245" y="213"/>
                </a:lnTo>
                <a:lnTo>
                  <a:pt x="1242" y="231"/>
                </a:lnTo>
                <a:lnTo>
                  <a:pt x="1236" y="249"/>
                </a:lnTo>
                <a:lnTo>
                  <a:pt x="1229" y="266"/>
                </a:lnTo>
                <a:lnTo>
                  <a:pt x="1218" y="282"/>
                </a:lnTo>
                <a:lnTo>
                  <a:pt x="1208" y="297"/>
                </a:lnTo>
                <a:lnTo>
                  <a:pt x="1194" y="312"/>
                </a:lnTo>
                <a:lnTo>
                  <a:pt x="1179" y="326"/>
                </a:lnTo>
                <a:lnTo>
                  <a:pt x="1163" y="336"/>
                </a:lnTo>
                <a:lnTo>
                  <a:pt x="1145" y="348"/>
                </a:lnTo>
                <a:lnTo>
                  <a:pt x="1127" y="357"/>
                </a:lnTo>
                <a:lnTo>
                  <a:pt x="1106" y="364"/>
                </a:lnTo>
                <a:lnTo>
                  <a:pt x="1085" y="370"/>
                </a:lnTo>
                <a:lnTo>
                  <a:pt x="1063" y="375"/>
                </a:lnTo>
                <a:lnTo>
                  <a:pt x="1040" y="378"/>
                </a:lnTo>
                <a:lnTo>
                  <a:pt x="1018" y="379"/>
                </a:lnTo>
                <a:lnTo>
                  <a:pt x="1018" y="379"/>
                </a:lnTo>
                <a:lnTo>
                  <a:pt x="994" y="378"/>
                </a:lnTo>
                <a:lnTo>
                  <a:pt x="972" y="375"/>
                </a:lnTo>
                <a:lnTo>
                  <a:pt x="949" y="370"/>
                </a:lnTo>
                <a:lnTo>
                  <a:pt x="928" y="364"/>
                </a:lnTo>
                <a:lnTo>
                  <a:pt x="907" y="357"/>
                </a:lnTo>
                <a:lnTo>
                  <a:pt x="889" y="348"/>
                </a:lnTo>
                <a:lnTo>
                  <a:pt x="871" y="336"/>
                </a:lnTo>
                <a:lnTo>
                  <a:pt x="855" y="326"/>
                </a:lnTo>
                <a:lnTo>
                  <a:pt x="840" y="312"/>
                </a:lnTo>
                <a:lnTo>
                  <a:pt x="827" y="297"/>
                </a:lnTo>
                <a:lnTo>
                  <a:pt x="816" y="282"/>
                </a:lnTo>
                <a:lnTo>
                  <a:pt x="806" y="266"/>
                </a:lnTo>
                <a:lnTo>
                  <a:pt x="798" y="249"/>
                </a:lnTo>
                <a:lnTo>
                  <a:pt x="792" y="231"/>
                </a:lnTo>
                <a:lnTo>
                  <a:pt x="789" y="213"/>
                </a:lnTo>
                <a:lnTo>
                  <a:pt x="788" y="194"/>
                </a:lnTo>
                <a:lnTo>
                  <a:pt x="788" y="194"/>
                </a:lnTo>
                <a:lnTo>
                  <a:pt x="789" y="178"/>
                </a:lnTo>
                <a:lnTo>
                  <a:pt x="791" y="163"/>
                </a:lnTo>
                <a:lnTo>
                  <a:pt x="795" y="149"/>
                </a:lnTo>
                <a:lnTo>
                  <a:pt x="800" y="136"/>
                </a:lnTo>
                <a:lnTo>
                  <a:pt x="807" y="125"/>
                </a:lnTo>
                <a:lnTo>
                  <a:pt x="813" y="113"/>
                </a:lnTo>
                <a:lnTo>
                  <a:pt x="821" y="104"/>
                </a:lnTo>
                <a:lnTo>
                  <a:pt x="828" y="95"/>
                </a:lnTo>
                <a:lnTo>
                  <a:pt x="843" y="82"/>
                </a:lnTo>
                <a:lnTo>
                  <a:pt x="855" y="73"/>
                </a:lnTo>
                <a:lnTo>
                  <a:pt x="868" y="65"/>
                </a:lnTo>
                <a:lnTo>
                  <a:pt x="868" y="65"/>
                </a:lnTo>
                <a:lnTo>
                  <a:pt x="882" y="58"/>
                </a:lnTo>
                <a:lnTo>
                  <a:pt x="892" y="50"/>
                </a:lnTo>
                <a:lnTo>
                  <a:pt x="900" y="42"/>
                </a:lnTo>
                <a:lnTo>
                  <a:pt x="906" y="33"/>
                </a:lnTo>
                <a:lnTo>
                  <a:pt x="909" y="24"/>
                </a:lnTo>
                <a:lnTo>
                  <a:pt x="909" y="15"/>
                </a:lnTo>
                <a:lnTo>
                  <a:pt x="907" y="7"/>
                </a:lnTo>
                <a:lnTo>
                  <a:pt x="903" y="0"/>
                </a:lnTo>
                <a:lnTo>
                  <a:pt x="0" y="0"/>
                </a:lnTo>
                <a:lnTo>
                  <a:pt x="0" y="1982"/>
                </a:lnTo>
                <a:lnTo>
                  <a:pt x="856" y="1982"/>
                </a:lnTo>
                <a:lnTo>
                  <a:pt x="856" y="1982"/>
                </a:lnTo>
                <a:lnTo>
                  <a:pt x="867" y="1983"/>
                </a:lnTo>
                <a:lnTo>
                  <a:pt x="877" y="1985"/>
                </a:lnTo>
                <a:lnTo>
                  <a:pt x="886" y="1988"/>
                </a:lnTo>
                <a:lnTo>
                  <a:pt x="894" y="1991"/>
                </a:lnTo>
                <a:lnTo>
                  <a:pt x="900" y="1995"/>
                </a:lnTo>
                <a:lnTo>
                  <a:pt x="904" y="2001"/>
                </a:lnTo>
                <a:lnTo>
                  <a:pt x="907" y="2006"/>
                </a:lnTo>
                <a:lnTo>
                  <a:pt x="909" y="2013"/>
                </a:lnTo>
                <a:lnTo>
                  <a:pt x="909" y="2019"/>
                </a:lnTo>
                <a:lnTo>
                  <a:pt x="907" y="2025"/>
                </a:lnTo>
                <a:lnTo>
                  <a:pt x="904" y="2033"/>
                </a:lnTo>
                <a:lnTo>
                  <a:pt x="900" y="2039"/>
                </a:lnTo>
                <a:lnTo>
                  <a:pt x="894" y="2046"/>
                </a:lnTo>
                <a:lnTo>
                  <a:pt x="886" y="2052"/>
                </a:lnTo>
                <a:lnTo>
                  <a:pt x="877" y="2058"/>
                </a:lnTo>
                <a:lnTo>
                  <a:pt x="868" y="2064"/>
                </a:lnTo>
                <a:lnTo>
                  <a:pt x="868" y="2064"/>
                </a:lnTo>
                <a:lnTo>
                  <a:pt x="855" y="2072"/>
                </a:lnTo>
                <a:lnTo>
                  <a:pt x="843" y="2081"/>
                </a:lnTo>
                <a:lnTo>
                  <a:pt x="828" y="2095"/>
                </a:lnTo>
                <a:lnTo>
                  <a:pt x="821" y="2103"/>
                </a:lnTo>
                <a:lnTo>
                  <a:pt x="813" y="2113"/>
                </a:lnTo>
                <a:lnTo>
                  <a:pt x="806" y="2124"/>
                </a:lnTo>
                <a:lnTo>
                  <a:pt x="800" y="2134"/>
                </a:lnTo>
                <a:lnTo>
                  <a:pt x="795" y="2148"/>
                </a:lnTo>
                <a:lnTo>
                  <a:pt x="791" y="2161"/>
                </a:lnTo>
                <a:lnTo>
                  <a:pt x="788" y="2178"/>
                </a:lnTo>
                <a:lnTo>
                  <a:pt x="788" y="2193"/>
                </a:lnTo>
                <a:lnTo>
                  <a:pt x="788" y="2193"/>
                </a:lnTo>
                <a:lnTo>
                  <a:pt x="789" y="2212"/>
                </a:lnTo>
                <a:lnTo>
                  <a:pt x="792" y="2230"/>
                </a:lnTo>
                <a:lnTo>
                  <a:pt x="798" y="2248"/>
                </a:lnTo>
                <a:lnTo>
                  <a:pt x="806" y="2264"/>
                </a:lnTo>
                <a:lnTo>
                  <a:pt x="815" y="2281"/>
                </a:lnTo>
                <a:lnTo>
                  <a:pt x="827" y="2296"/>
                </a:lnTo>
                <a:lnTo>
                  <a:pt x="840" y="2311"/>
                </a:lnTo>
                <a:lnTo>
                  <a:pt x="855" y="2324"/>
                </a:lnTo>
                <a:lnTo>
                  <a:pt x="871" y="2336"/>
                </a:lnTo>
                <a:lnTo>
                  <a:pt x="888" y="2347"/>
                </a:lnTo>
                <a:lnTo>
                  <a:pt x="907" y="2356"/>
                </a:lnTo>
                <a:lnTo>
                  <a:pt x="928" y="2363"/>
                </a:lnTo>
                <a:lnTo>
                  <a:pt x="949" y="2369"/>
                </a:lnTo>
                <a:lnTo>
                  <a:pt x="970" y="2374"/>
                </a:lnTo>
                <a:lnTo>
                  <a:pt x="994" y="2376"/>
                </a:lnTo>
                <a:lnTo>
                  <a:pt x="1016" y="2378"/>
                </a:lnTo>
                <a:lnTo>
                  <a:pt x="1016" y="2378"/>
                </a:lnTo>
                <a:lnTo>
                  <a:pt x="1040" y="2376"/>
                </a:lnTo>
                <a:lnTo>
                  <a:pt x="1063" y="2374"/>
                </a:lnTo>
                <a:lnTo>
                  <a:pt x="1085" y="2369"/>
                </a:lnTo>
                <a:lnTo>
                  <a:pt x="1106" y="2363"/>
                </a:lnTo>
                <a:lnTo>
                  <a:pt x="1125" y="2356"/>
                </a:lnTo>
                <a:lnTo>
                  <a:pt x="1145" y="2347"/>
                </a:lnTo>
                <a:lnTo>
                  <a:pt x="1163" y="2336"/>
                </a:lnTo>
                <a:lnTo>
                  <a:pt x="1179" y="2324"/>
                </a:lnTo>
                <a:lnTo>
                  <a:pt x="1194" y="2311"/>
                </a:lnTo>
                <a:lnTo>
                  <a:pt x="1206" y="2296"/>
                </a:lnTo>
                <a:lnTo>
                  <a:pt x="1218" y="2281"/>
                </a:lnTo>
                <a:lnTo>
                  <a:pt x="1229" y="2264"/>
                </a:lnTo>
                <a:lnTo>
                  <a:pt x="1236" y="2248"/>
                </a:lnTo>
                <a:lnTo>
                  <a:pt x="1242" y="2230"/>
                </a:lnTo>
                <a:lnTo>
                  <a:pt x="1245" y="2212"/>
                </a:lnTo>
                <a:lnTo>
                  <a:pt x="1247" y="2193"/>
                </a:lnTo>
                <a:lnTo>
                  <a:pt x="1247" y="2193"/>
                </a:lnTo>
                <a:lnTo>
                  <a:pt x="1245" y="2178"/>
                </a:lnTo>
                <a:lnTo>
                  <a:pt x="1242" y="2161"/>
                </a:lnTo>
                <a:lnTo>
                  <a:pt x="1239" y="2148"/>
                </a:lnTo>
                <a:lnTo>
                  <a:pt x="1233" y="2134"/>
                </a:lnTo>
                <a:lnTo>
                  <a:pt x="1227" y="2124"/>
                </a:lnTo>
                <a:lnTo>
                  <a:pt x="1221" y="2113"/>
                </a:lnTo>
                <a:lnTo>
                  <a:pt x="1214" y="2103"/>
                </a:lnTo>
                <a:lnTo>
                  <a:pt x="1206" y="2095"/>
                </a:lnTo>
                <a:lnTo>
                  <a:pt x="1191" y="2081"/>
                </a:lnTo>
                <a:lnTo>
                  <a:pt x="1178" y="2072"/>
                </a:lnTo>
                <a:lnTo>
                  <a:pt x="1166" y="2064"/>
                </a:lnTo>
                <a:lnTo>
                  <a:pt x="1166" y="2064"/>
                </a:lnTo>
                <a:lnTo>
                  <a:pt x="1155" y="2058"/>
                </a:lnTo>
                <a:lnTo>
                  <a:pt x="1146" y="2052"/>
                </a:lnTo>
                <a:lnTo>
                  <a:pt x="1139" y="2046"/>
                </a:lnTo>
                <a:lnTo>
                  <a:pt x="1133" y="2039"/>
                </a:lnTo>
                <a:lnTo>
                  <a:pt x="1128" y="2033"/>
                </a:lnTo>
                <a:lnTo>
                  <a:pt x="1125" y="2025"/>
                </a:lnTo>
                <a:lnTo>
                  <a:pt x="1125" y="2019"/>
                </a:lnTo>
                <a:lnTo>
                  <a:pt x="1125" y="2013"/>
                </a:lnTo>
                <a:lnTo>
                  <a:pt x="1127" y="2006"/>
                </a:lnTo>
                <a:lnTo>
                  <a:pt x="1130" y="2001"/>
                </a:lnTo>
                <a:lnTo>
                  <a:pt x="1134" y="1995"/>
                </a:lnTo>
                <a:lnTo>
                  <a:pt x="1140" y="1991"/>
                </a:lnTo>
                <a:lnTo>
                  <a:pt x="1146" y="1988"/>
                </a:lnTo>
                <a:lnTo>
                  <a:pt x="1155" y="1985"/>
                </a:lnTo>
                <a:lnTo>
                  <a:pt x="1166" y="1983"/>
                </a:lnTo>
                <a:lnTo>
                  <a:pt x="1178" y="1982"/>
                </a:lnTo>
                <a:lnTo>
                  <a:pt x="1979" y="1982"/>
                </a:lnTo>
                <a:lnTo>
                  <a:pt x="1979" y="1142"/>
                </a:lnTo>
                <a:lnTo>
                  <a:pt x="1979" y="1142"/>
                </a:lnTo>
                <a:lnTo>
                  <a:pt x="1972" y="1134"/>
                </a:lnTo>
                <a:lnTo>
                  <a:pt x="1964" y="1130"/>
                </a:lnTo>
                <a:lnTo>
                  <a:pt x="1955" y="1128"/>
                </a:lnTo>
                <a:lnTo>
                  <a:pt x="1945" y="1130"/>
                </a:lnTo>
                <a:lnTo>
                  <a:pt x="1936" y="1136"/>
                </a:lnTo>
                <a:lnTo>
                  <a:pt x="1925" y="1143"/>
                </a:lnTo>
                <a:lnTo>
                  <a:pt x="1916" y="1155"/>
                </a:lnTo>
                <a:lnTo>
                  <a:pt x="1909" y="1170"/>
                </a:lnTo>
                <a:lnTo>
                  <a:pt x="1909" y="1170"/>
                </a:lnTo>
                <a:lnTo>
                  <a:pt x="1901" y="1182"/>
                </a:lnTo>
                <a:lnTo>
                  <a:pt x="1891" y="1196"/>
                </a:lnTo>
                <a:lnTo>
                  <a:pt x="1877" y="1209"/>
                </a:lnTo>
                <a:lnTo>
                  <a:pt x="1868" y="1216"/>
                </a:lnTo>
                <a:lnTo>
                  <a:pt x="1859" y="1224"/>
                </a:lnTo>
                <a:lnTo>
                  <a:pt x="1849" y="1231"/>
                </a:lnTo>
                <a:lnTo>
                  <a:pt x="1837" y="1237"/>
                </a:lnTo>
                <a:lnTo>
                  <a:pt x="1825" y="1242"/>
                </a:lnTo>
                <a:lnTo>
                  <a:pt x="1810" y="1246"/>
                </a:lnTo>
                <a:lnTo>
                  <a:pt x="1795" y="1249"/>
                </a:lnTo>
                <a:lnTo>
                  <a:pt x="1779" y="1249"/>
                </a:lnTo>
                <a:lnTo>
                  <a:pt x="1779" y="1249"/>
                </a:lnTo>
                <a:lnTo>
                  <a:pt x="1759" y="1248"/>
                </a:lnTo>
                <a:lnTo>
                  <a:pt x="1741" y="1245"/>
                </a:lnTo>
                <a:lnTo>
                  <a:pt x="1723" y="1239"/>
                </a:lnTo>
                <a:lnTo>
                  <a:pt x="1707" y="1231"/>
                </a:lnTo>
                <a:lnTo>
                  <a:pt x="1690" y="1222"/>
                </a:lnTo>
                <a:lnTo>
                  <a:pt x="1676" y="1211"/>
                </a:lnTo>
                <a:lnTo>
                  <a:pt x="1662" y="1197"/>
                </a:lnTo>
                <a:lnTo>
                  <a:pt x="1649" y="1182"/>
                </a:lnTo>
                <a:lnTo>
                  <a:pt x="1637" y="1166"/>
                </a:lnTo>
                <a:lnTo>
                  <a:pt x="1626" y="1149"/>
                </a:lnTo>
                <a:lnTo>
                  <a:pt x="1617" y="1130"/>
                </a:lnTo>
                <a:lnTo>
                  <a:pt x="1610" y="1110"/>
                </a:lnTo>
                <a:lnTo>
                  <a:pt x="1602" y="1088"/>
                </a:lnTo>
                <a:lnTo>
                  <a:pt x="1598" y="1067"/>
                </a:lnTo>
                <a:lnTo>
                  <a:pt x="1595" y="1043"/>
                </a:lnTo>
                <a:lnTo>
                  <a:pt x="1595" y="1021"/>
                </a:lnTo>
                <a:lnTo>
                  <a:pt x="1595" y="1021"/>
                </a:lnTo>
                <a:lnTo>
                  <a:pt x="1595" y="997"/>
                </a:lnTo>
                <a:lnTo>
                  <a:pt x="1598" y="974"/>
                </a:lnTo>
                <a:lnTo>
                  <a:pt x="1602" y="952"/>
                </a:lnTo>
                <a:lnTo>
                  <a:pt x="1610" y="931"/>
                </a:lnTo>
                <a:lnTo>
                  <a:pt x="1617" y="912"/>
                </a:lnTo>
                <a:lnTo>
                  <a:pt x="1626" y="892"/>
                </a:lnTo>
                <a:lnTo>
                  <a:pt x="1637" y="874"/>
                </a:lnTo>
                <a:lnTo>
                  <a:pt x="1649" y="858"/>
                </a:lnTo>
                <a:lnTo>
                  <a:pt x="1662" y="843"/>
                </a:lnTo>
                <a:lnTo>
                  <a:pt x="1676" y="831"/>
                </a:lnTo>
                <a:lnTo>
                  <a:pt x="1690" y="819"/>
                </a:lnTo>
                <a:lnTo>
                  <a:pt x="1707" y="808"/>
                </a:lnTo>
                <a:lnTo>
                  <a:pt x="1723" y="801"/>
                </a:lnTo>
                <a:lnTo>
                  <a:pt x="1741" y="795"/>
                </a:lnTo>
                <a:lnTo>
                  <a:pt x="1759" y="792"/>
                </a:lnTo>
                <a:lnTo>
                  <a:pt x="1779" y="790"/>
                </a:lnTo>
                <a:lnTo>
                  <a:pt x="1779" y="79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292503" y="2928516"/>
            <a:ext cx="1571625" cy="1881187"/>
          </a:xfrm>
          <a:custGeom>
            <a:avLst/>
            <a:gdLst>
              <a:gd name="T0" fmla="*/ 1085 w 1979"/>
              <a:gd name="T1" fmla="*/ 386 h 2371"/>
              <a:gd name="T2" fmla="*/ 1070 w 1979"/>
              <a:gd name="T3" fmla="*/ 368 h 2371"/>
              <a:gd name="T4" fmla="*/ 1073 w 1979"/>
              <a:gd name="T5" fmla="*/ 345 h 2371"/>
              <a:gd name="T6" fmla="*/ 1094 w 1979"/>
              <a:gd name="T7" fmla="*/ 323 h 2371"/>
              <a:gd name="T8" fmla="*/ 1124 w 1979"/>
              <a:gd name="T9" fmla="*/ 305 h 2371"/>
              <a:gd name="T10" fmla="*/ 1166 w 1979"/>
              <a:gd name="T11" fmla="*/ 265 h 2371"/>
              <a:gd name="T12" fmla="*/ 1188 w 1979"/>
              <a:gd name="T13" fmla="*/ 215 h 2371"/>
              <a:gd name="T14" fmla="*/ 1190 w 1979"/>
              <a:gd name="T15" fmla="*/ 164 h 2371"/>
              <a:gd name="T16" fmla="*/ 1163 w 1979"/>
              <a:gd name="T17" fmla="*/ 96 h 2371"/>
              <a:gd name="T18" fmla="*/ 1108 w 1979"/>
              <a:gd name="T19" fmla="*/ 42 h 2371"/>
              <a:gd name="T20" fmla="*/ 1030 w 1979"/>
              <a:gd name="T21" fmla="*/ 7 h 2371"/>
              <a:gd name="T22" fmla="*/ 963 w 1979"/>
              <a:gd name="T23" fmla="*/ 0 h 2371"/>
              <a:gd name="T24" fmla="*/ 873 w 1979"/>
              <a:gd name="T25" fmla="*/ 13 h 2371"/>
              <a:gd name="T26" fmla="*/ 800 w 1979"/>
              <a:gd name="T27" fmla="*/ 54 h 2371"/>
              <a:gd name="T28" fmla="*/ 750 w 1979"/>
              <a:gd name="T29" fmla="*/ 112 h 2371"/>
              <a:gd name="T30" fmla="*/ 732 w 1979"/>
              <a:gd name="T31" fmla="*/ 184 h 2371"/>
              <a:gd name="T32" fmla="*/ 740 w 1979"/>
              <a:gd name="T33" fmla="*/ 229 h 2371"/>
              <a:gd name="T34" fmla="*/ 765 w 1979"/>
              <a:gd name="T35" fmla="*/ 274 h 2371"/>
              <a:gd name="T36" fmla="*/ 813 w 1979"/>
              <a:gd name="T37" fmla="*/ 312 h 2371"/>
              <a:gd name="T38" fmla="*/ 837 w 1979"/>
              <a:gd name="T39" fmla="*/ 329 h 2371"/>
              <a:gd name="T40" fmla="*/ 852 w 1979"/>
              <a:gd name="T41" fmla="*/ 351 h 2371"/>
              <a:gd name="T42" fmla="*/ 850 w 1979"/>
              <a:gd name="T43" fmla="*/ 374 h 2371"/>
              <a:gd name="T44" fmla="*/ 831 w 1979"/>
              <a:gd name="T45" fmla="*/ 389 h 2371"/>
              <a:gd name="T46" fmla="*/ 0 w 1979"/>
              <a:gd name="T47" fmla="*/ 1233 h 2371"/>
              <a:gd name="T48" fmla="*/ 33 w 1979"/>
              <a:gd name="T49" fmla="*/ 1244 h 2371"/>
              <a:gd name="T50" fmla="*/ 70 w 1979"/>
              <a:gd name="T51" fmla="*/ 1205 h 2371"/>
              <a:gd name="T52" fmla="*/ 102 w 1979"/>
              <a:gd name="T53" fmla="*/ 1165 h 2371"/>
              <a:gd name="T54" fmla="*/ 142 w 1979"/>
              <a:gd name="T55" fmla="*/ 1138 h 2371"/>
              <a:gd name="T56" fmla="*/ 200 w 1979"/>
              <a:gd name="T57" fmla="*/ 1124 h 2371"/>
              <a:gd name="T58" fmla="*/ 254 w 1979"/>
              <a:gd name="T59" fmla="*/ 1135 h 2371"/>
              <a:gd name="T60" fmla="*/ 317 w 1979"/>
              <a:gd name="T61" fmla="*/ 1176 h 2371"/>
              <a:gd name="T62" fmla="*/ 362 w 1979"/>
              <a:gd name="T63" fmla="*/ 1245 h 2371"/>
              <a:gd name="T64" fmla="*/ 383 w 1979"/>
              <a:gd name="T65" fmla="*/ 1330 h 2371"/>
              <a:gd name="T66" fmla="*/ 380 w 1979"/>
              <a:gd name="T67" fmla="*/ 1401 h 2371"/>
              <a:gd name="T68" fmla="*/ 353 w 1979"/>
              <a:gd name="T69" fmla="*/ 1483 h 2371"/>
              <a:gd name="T70" fmla="*/ 303 w 1979"/>
              <a:gd name="T71" fmla="*/ 1544 h 2371"/>
              <a:gd name="T72" fmla="*/ 238 w 1979"/>
              <a:gd name="T73" fmla="*/ 1579 h 2371"/>
              <a:gd name="T74" fmla="*/ 184 w 1979"/>
              <a:gd name="T75" fmla="*/ 1583 h 2371"/>
              <a:gd name="T76" fmla="*/ 130 w 1979"/>
              <a:gd name="T77" fmla="*/ 1565 h 2371"/>
              <a:gd name="T78" fmla="*/ 88 w 1979"/>
              <a:gd name="T79" fmla="*/ 1528 h 2371"/>
              <a:gd name="T80" fmla="*/ 63 w 1979"/>
              <a:gd name="T81" fmla="*/ 1489 h 2371"/>
              <a:gd name="T82" fmla="*/ 24 w 1979"/>
              <a:gd name="T83" fmla="*/ 1462 h 2371"/>
              <a:gd name="T84" fmla="*/ 0 w 1979"/>
              <a:gd name="T85" fmla="*/ 2371 h 2371"/>
              <a:gd name="T86" fmla="*/ 853 w 1979"/>
              <a:gd name="T87" fmla="*/ 2356 h 2371"/>
              <a:gd name="T88" fmla="*/ 836 w 1979"/>
              <a:gd name="T89" fmla="*/ 2322 h 2371"/>
              <a:gd name="T90" fmla="*/ 800 w 1979"/>
              <a:gd name="T91" fmla="*/ 2298 h 2371"/>
              <a:gd name="T92" fmla="*/ 758 w 1979"/>
              <a:gd name="T93" fmla="*/ 2257 h 2371"/>
              <a:gd name="T94" fmla="*/ 735 w 1979"/>
              <a:gd name="T95" fmla="*/ 2208 h 2371"/>
              <a:gd name="T96" fmla="*/ 734 w 1979"/>
              <a:gd name="T97" fmla="*/ 2157 h 2371"/>
              <a:gd name="T98" fmla="*/ 759 w 1979"/>
              <a:gd name="T99" fmla="*/ 2088 h 2371"/>
              <a:gd name="T100" fmla="*/ 816 w 1979"/>
              <a:gd name="T101" fmla="*/ 2035 h 2371"/>
              <a:gd name="T102" fmla="*/ 894 w 1979"/>
              <a:gd name="T103" fmla="*/ 2000 h 2371"/>
              <a:gd name="T104" fmla="*/ 961 w 1979"/>
              <a:gd name="T105" fmla="*/ 1993 h 2371"/>
              <a:gd name="T106" fmla="*/ 1051 w 1979"/>
              <a:gd name="T107" fmla="*/ 2006 h 2371"/>
              <a:gd name="T108" fmla="*/ 1124 w 1979"/>
              <a:gd name="T109" fmla="*/ 2046 h 2371"/>
              <a:gd name="T110" fmla="*/ 1173 w 1979"/>
              <a:gd name="T111" fmla="*/ 2105 h 2371"/>
              <a:gd name="T112" fmla="*/ 1191 w 1979"/>
              <a:gd name="T113" fmla="*/ 2177 h 2371"/>
              <a:gd name="T114" fmla="*/ 1184 w 1979"/>
              <a:gd name="T115" fmla="*/ 2221 h 2371"/>
              <a:gd name="T116" fmla="*/ 1158 w 1979"/>
              <a:gd name="T117" fmla="*/ 2266 h 2371"/>
              <a:gd name="T118" fmla="*/ 1111 w 1979"/>
              <a:gd name="T119" fmla="*/ 2305 h 2371"/>
              <a:gd name="T120" fmla="*/ 1079 w 1979"/>
              <a:gd name="T121" fmla="*/ 2329 h 2371"/>
              <a:gd name="T122" fmla="*/ 1072 w 1979"/>
              <a:gd name="T123" fmla="*/ 2363 h 2371"/>
              <a:gd name="T124" fmla="*/ 1100 w 1979"/>
              <a:gd name="T125" fmla="*/ 392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1">
                <a:moveTo>
                  <a:pt x="1100" y="392"/>
                </a:moveTo>
                <a:lnTo>
                  <a:pt x="1100" y="392"/>
                </a:lnTo>
                <a:lnTo>
                  <a:pt x="1093" y="389"/>
                </a:lnTo>
                <a:lnTo>
                  <a:pt x="1085" y="386"/>
                </a:lnTo>
                <a:lnTo>
                  <a:pt x="1081" y="383"/>
                </a:lnTo>
                <a:lnTo>
                  <a:pt x="1076" y="378"/>
                </a:lnTo>
                <a:lnTo>
                  <a:pt x="1073" y="374"/>
                </a:lnTo>
                <a:lnTo>
                  <a:pt x="1070" y="368"/>
                </a:lnTo>
                <a:lnTo>
                  <a:pt x="1070" y="363"/>
                </a:lnTo>
                <a:lnTo>
                  <a:pt x="1070" y="357"/>
                </a:lnTo>
                <a:lnTo>
                  <a:pt x="1072" y="351"/>
                </a:lnTo>
                <a:lnTo>
                  <a:pt x="1073" y="345"/>
                </a:lnTo>
                <a:lnTo>
                  <a:pt x="1078" y="339"/>
                </a:lnTo>
                <a:lnTo>
                  <a:pt x="1082" y="333"/>
                </a:lnTo>
                <a:lnTo>
                  <a:pt x="1087" y="329"/>
                </a:lnTo>
                <a:lnTo>
                  <a:pt x="1094" y="323"/>
                </a:lnTo>
                <a:lnTo>
                  <a:pt x="1102" y="317"/>
                </a:lnTo>
                <a:lnTo>
                  <a:pt x="1111" y="312"/>
                </a:lnTo>
                <a:lnTo>
                  <a:pt x="1111" y="312"/>
                </a:lnTo>
                <a:lnTo>
                  <a:pt x="1124" y="305"/>
                </a:lnTo>
                <a:lnTo>
                  <a:pt x="1136" y="296"/>
                </a:lnTo>
                <a:lnTo>
                  <a:pt x="1151" y="283"/>
                </a:lnTo>
                <a:lnTo>
                  <a:pt x="1158" y="274"/>
                </a:lnTo>
                <a:lnTo>
                  <a:pt x="1166" y="265"/>
                </a:lnTo>
                <a:lnTo>
                  <a:pt x="1173" y="254"/>
                </a:lnTo>
                <a:lnTo>
                  <a:pt x="1179" y="242"/>
                </a:lnTo>
                <a:lnTo>
                  <a:pt x="1184" y="229"/>
                </a:lnTo>
                <a:lnTo>
                  <a:pt x="1188" y="215"/>
                </a:lnTo>
                <a:lnTo>
                  <a:pt x="1190" y="200"/>
                </a:lnTo>
                <a:lnTo>
                  <a:pt x="1191" y="184"/>
                </a:lnTo>
                <a:lnTo>
                  <a:pt x="1191" y="184"/>
                </a:lnTo>
                <a:lnTo>
                  <a:pt x="1190" y="164"/>
                </a:lnTo>
                <a:lnTo>
                  <a:pt x="1187" y="147"/>
                </a:lnTo>
                <a:lnTo>
                  <a:pt x="1181" y="129"/>
                </a:lnTo>
                <a:lnTo>
                  <a:pt x="1173" y="112"/>
                </a:lnTo>
                <a:lnTo>
                  <a:pt x="1163" y="96"/>
                </a:lnTo>
                <a:lnTo>
                  <a:pt x="1152" y="81"/>
                </a:lnTo>
                <a:lnTo>
                  <a:pt x="1139" y="66"/>
                </a:lnTo>
                <a:lnTo>
                  <a:pt x="1124" y="54"/>
                </a:lnTo>
                <a:lnTo>
                  <a:pt x="1108" y="42"/>
                </a:lnTo>
                <a:lnTo>
                  <a:pt x="1090" y="31"/>
                </a:lnTo>
                <a:lnTo>
                  <a:pt x="1072" y="21"/>
                </a:lnTo>
                <a:lnTo>
                  <a:pt x="1051" y="13"/>
                </a:lnTo>
                <a:lnTo>
                  <a:pt x="1030" y="7"/>
                </a:lnTo>
                <a:lnTo>
                  <a:pt x="1007" y="3"/>
                </a:lnTo>
                <a:lnTo>
                  <a:pt x="985" y="0"/>
                </a:lnTo>
                <a:lnTo>
                  <a:pt x="963" y="0"/>
                </a:lnTo>
                <a:lnTo>
                  <a:pt x="963" y="0"/>
                </a:lnTo>
                <a:lnTo>
                  <a:pt x="939" y="0"/>
                </a:lnTo>
                <a:lnTo>
                  <a:pt x="916" y="3"/>
                </a:lnTo>
                <a:lnTo>
                  <a:pt x="894" y="7"/>
                </a:lnTo>
                <a:lnTo>
                  <a:pt x="873" y="13"/>
                </a:lnTo>
                <a:lnTo>
                  <a:pt x="852" y="21"/>
                </a:lnTo>
                <a:lnTo>
                  <a:pt x="834" y="31"/>
                </a:lnTo>
                <a:lnTo>
                  <a:pt x="816" y="42"/>
                </a:lnTo>
                <a:lnTo>
                  <a:pt x="800" y="54"/>
                </a:lnTo>
                <a:lnTo>
                  <a:pt x="785" y="66"/>
                </a:lnTo>
                <a:lnTo>
                  <a:pt x="771" y="81"/>
                </a:lnTo>
                <a:lnTo>
                  <a:pt x="761" y="96"/>
                </a:lnTo>
                <a:lnTo>
                  <a:pt x="750" y="112"/>
                </a:lnTo>
                <a:lnTo>
                  <a:pt x="743" y="129"/>
                </a:lnTo>
                <a:lnTo>
                  <a:pt x="737" y="147"/>
                </a:lnTo>
                <a:lnTo>
                  <a:pt x="734" y="164"/>
                </a:lnTo>
                <a:lnTo>
                  <a:pt x="732" y="184"/>
                </a:lnTo>
                <a:lnTo>
                  <a:pt x="732" y="184"/>
                </a:lnTo>
                <a:lnTo>
                  <a:pt x="734" y="200"/>
                </a:lnTo>
                <a:lnTo>
                  <a:pt x="735" y="215"/>
                </a:lnTo>
                <a:lnTo>
                  <a:pt x="740" y="229"/>
                </a:lnTo>
                <a:lnTo>
                  <a:pt x="744" y="242"/>
                </a:lnTo>
                <a:lnTo>
                  <a:pt x="752" y="254"/>
                </a:lnTo>
                <a:lnTo>
                  <a:pt x="758" y="265"/>
                </a:lnTo>
                <a:lnTo>
                  <a:pt x="765" y="274"/>
                </a:lnTo>
                <a:lnTo>
                  <a:pt x="773" y="283"/>
                </a:lnTo>
                <a:lnTo>
                  <a:pt x="788" y="296"/>
                </a:lnTo>
                <a:lnTo>
                  <a:pt x="800" y="305"/>
                </a:lnTo>
                <a:lnTo>
                  <a:pt x="813" y="312"/>
                </a:lnTo>
                <a:lnTo>
                  <a:pt x="813" y="312"/>
                </a:lnTo>
                <a:lnTo>
                  <a:pt x="822" y="317"/>
                </a:lnTo>
                <a:lnTo>
                  <a:pt x="830" y="323"/>
                </a:lnTo>
                <a:lnTo>
                  <a:pt x="837" y="329"/>
                </a:lnTo>
                <a:lnTo>
                  <a:pt x="843" y="333"/>
                </a:lnTo>
                <a:lnTo>
                  <a:pt x="847" y="339"/>
                </a:lnTo>
                <a:lnTo>
                  <a:pt x="850" y="345"/>
                </a:lnTo>
                <a:lnTo>
                  <a:pt x="852" y="351"/>
                </a:lnTo>
                <a:lnTo>
                  <a:pt x="853" y="357"/>
                </a:lnTo>
                <a:lnTo>
                  <a:pt x="853" y="363"/>
                </a:lnTo>
                <a:lnTo>
                  <a:pt x="853" y="368"/>
                </a:lnTo>
                <a:lnTo>
                  <a:pt x="850" y="374"/>
                </a:lnTo>
                <a:lnTo>
                  <a:pt x="847" y="378"/>
                </a:lnTo>
                <a:lnTo>
                  <a:pt x="843" y="383"/>
                </a:lnTo>
                <a:lnTo>
                  <a:pt x="839" y="386"/>
                </a:lnTo>
                <a:lnTo>
                  <a:pt x="831" y="389"/>
                </a:lnTo>
                <a:lnTo>
                  <a:pt x="824" y="392"/>
                </a:lnTo>
                <a:lnTo>
                  <a:pt x="0" y="392"/>
                </a:lnTo>
                <a:lnTo>
                  <a:pt x="0" y="1233"/>
                </a:lnTo>
                <a:lnTo>
                  <a:pt x="0" y="1233"/>
                </a:lnTo>
                <a:lnTo>
                  <a:pt x="6" y="1241"/>
                </a:lnTo>
                <a:lnTo>
                  <a:pt x="15" y="1245"/>
                </a:lnTo>
                <a:lnTo>
                  <a:pt x="24" y="1245"/>
                </a:lnTo>
                <a:lnTo>
                  <a:pt x="33" y="1244"/>
                </a:lnTo>
                <a:lnTo>
                  <a:pt x="43" y="1239"/>
                </a:lnTo>
                <a:lnTo>
                  <a:pt x="54" y="1230"/>
                </a:lnTo>
                <a:lnTo>
                  <a:pt x="63" y="1220"/>
                </a:lnTo>
                <a:lnTo>
                  <a:pt x="70" y="1205"/>
                </a:lnTo>
                <a:lnTo>
                  <a:pt x="70" y="1205"/>
                </a:lnTo>
                <a:lnTo>
                  <a:pt x="78" y="1193"/>
                </a:lnTo>
                <a:lnTo>
                  <a:pt x="88" y="1179"/>
                </a:lnTo>
                <a:lnTo>
                  <a:pt x="102" y="1165"/>
                </a:lnTo>
                <a:lnTo>
                  <a:pt x="109" y="1157"/>
                </a:lnTo>
                <a:lnTo>
                  <a:pt x="120" y="1150"/>
                </a:lnTo>
                <a:lnTo>
                  <a:pt x="130" y="1144"/>
                </a:lnTo>
                <a:lnTo>
                  <a:pt x="142" y="1138"/>
                </a:lnTo>
                <a:lnTo>
                  <a:pt x="154" y="1132"/>
                </a:lnTo>
                <a:lnTo>
                  <a:pt x="169" y="1129"/>
                </a:lnTo>
                <a:lnTo>
                  <a:pt x="184" y="1126"/>
                </a:lnTo>
                <a:lnTo>
                  <a:pt x="200" y="1124"/>
                </a:lnTo>
                <a:lnTo>
                  <a:pt x="200" y="1124"/>
                </a:lnTo>
                <a:lnTo>
                  <a:pt x="218" y="1126"/>
                </a:lnTo>
                <a:lnTo>
                  <a:pt x="238" y="1129"/>
                </a:lnTo>
                <a:lnTo>
                  <a:pt x="254" y="1135"/>
                </a:lnTo>
                <a:lnTo>
                  <a:pt x="272" y="1142"/>
                </a:lnTo>
                <a:lnTo>
                  <a:pt x="287" y="1153"/>
                </a:lnTo>
                <a:lnTo>
                  <a:pt x="303" y="1163"/>
                </a:lnTo>
                <a:lnTo>
                  <a:pt x="317" y="1176"/>
                </a:lnTo>
                <a:lnTo>
                  <a:pt x="330" y="1191"/>
                </a:lnTo>
                <a:lnTo>
                  <a:pt x="342" y="1208"/>
                </a:lnTo>
                <a:lnTo>
                  <a:pt x="353" y="1226"/>
                </a:lnTo>
                <a:lnTo>
                  <a:pt x="362" y="1245"/>
                </a:lnTo>
                <a:lnTo>
                  <a:pt x="369" y="1265"/>
                </a:lnTo>
                <a:lnTo>
                  <a:pt x="375" y="1286"/>
                </a:lnTo>
                <a:lnTo>
                  <a:pt x="380" y="1308"/>
                </a:lnTo>
                <a:lnTo>
                  <a:pt x="383" y="1330"/>
                </a:lnTo>
                <a:lnTo>
                  <a:pt x="384" y="1354"/>
                </a:lnTo>
                <a:lnTo>
                  <a:pt x="384" y="1354"/>
                </a:lnTo>
                <a:lnTo>
                  <a:pt x="383" y="1377"/>
                </a:lnTo>
                <a:lnTo>
                  <a:pt x="380" y="1401"/>
                </a:lnTo>
                <a:lnTo>
                  <a:pt x="375" y="1422"/>
                </a:lnTo>
                <a:lnTo>
                  <a:pt x="369" y="1443"/>
                </a:lnTo>
                <a:lnTo>
                  <a:pt x="362" y="1463"/>
                </a:lnTo>
                <a:lnTo>
                  <a:pt x="353" y="1483"/>
                </a:lnTo>
                <a:lnTo>
                  <a:pt x="342" y="1499"/>
                </a:lnTo>
                <a:lnTo>
                  <a:pt x="330" y="1516"/>
                </a:lnTo>
                <a:lnTo>
                  <a:pt x="317" y="1531"/>
                </a:lnTo>
                <a:lnTo>
                  <a:pt x="303" y="1544"/>
                </a:lnTo>
                <a:lnTo>
                  <a:pt x="287" y="1556"/>
                </a:lnTo>
                <a:lnTo>
                  <a:pt x="272" y="1565"/>
                </a:lnTo>
                <a:lnTo>
                  <a:pt x="254" y="1573"/>
                </a:lnTo>
                <a:lnTo>
                  <a:pt x="238" y="1579"/>
                </a:lnTo>
                <a:lnTo>
                  <a:pt x="218" y="1582"/>
                </a:lnTo>
                <a:lnTo>
                  <a:pt x="200" y="1583"/>
                </a:lnTo>
                <a:lnTo>
                  <a:pt x="200" y="1583"/>
                </a:lnTo>
                <a:lnTo>
                  <a:pt x="184" y="1583"/>
                </a:lnTo>
                <a:lnTo>
                  <a:pt x="169" y="1580"/>
                </a:lnTo>
                <a:lnTo>
                  <a:pt x="154" y="1576"/>
                </a:lnTo>
                <a:lnTo>
                  <a:pt x="142" y="1571"/>
                </a:lnTo>
                <a:lnTo>
                  <a:pt x="130" y="1565"/>
                </a:lnTo>
                <a:lnTo>
                  <a:pt x="120" y="1558"/>
                </a:lnTo>
                <a:lnTo>
                  <a:pt x="109" y="1550"/>
                </a:lnTo>
                <a:lnTo>
                  <a:pt x="102" y="1543"/>
                </a:lnTo>
                <a:lnTo>
                  <a:pt x="88" y="1528"/>
                </a:lnTo>
                <a:lnTo>
                  <a:pt x="78" y="1516"/>
                </a:lnTo>
                <a:lnTo>
                  <a:pt x="70" y="1502"/>
                </a:lnTo>
                <a:lnTo>
                  <a:pt x="70" y="1502"/>
                </a:lnTo>
                <a:lnTo>
                  <a:pt x="63" y="1489"/>
                </a:lnTo>
                <a:lnTo>
                  <a:pt x="54" y="1477"/>
                </a:lnTo>
                <a:lnTo>
                  <a:pt x="43" y="1469"/>
                </a:lnTo>
                <a:lnTo>
                  <a:pt x="33" y="1463"/>
                </a:lnTo>
                <a:lnTo>
                  <a:pt x="24" y="1462"/>
                </a:lnTo>
                <a:lnTo>
                  <a:pt x="15" y="1463"/>
                </a:lnTo>
                <a:lnTo>
                  <a:pt x="6" y="1468"/>
                </a:lnTo>
                <a:lnTo>
                  <a:pt x="0" y="1474"/>
                </a:lnTo>
                <a:lnTo>
                  <a:pt x="0" y="2371"/>
                </a:lnTo>
                <a:lnTo>
                  <a:pt x="847" y="2371"/>
                </a:lnTo>
                <a:lnTo>
                  <a:pt x="847" y="2371"/>
                </a:lnTo>
                <a:lnTo>
                  <a:pt x="852" y="2363"/>
                </a:lnTo>
                <a:lnTo>
                  <a:pt x="853" y="2356"/>
                </a:lnTo>
                <a:lnTo>
                  <a:pt x="853" y="2347"/>
                </a:lnTo>
                <a:lnTo>
                  <a:pt x="850" y="2338"/>
                </a:lnTo>
                <a:lnTo>
                  <a:pt x="844" y="2329"/>
                </a:lnTo>
                <a:lnTo>
                  <a:pt x="836" y="2322"/>
                </a:lnTo>
                <a:lnTo>
                  <a:pt x="825" y="2313"/>
                </a:lnTo>
                <a:lnTo>
                  <a:pt x="813" y="2305"/>
                </a:lnTo>
                <a:lnTo>
                  <a:pt x="813" y="2305"/>
                </a:lnTo>
                <a:lnTo>
                  <a:pt x="800" y="2298"/>
                </a:lnTo>
                <a:lnTo>
                  <a:pt x="788" y="2289"/>
                </a:lnTo>
                <a:lnTo>
                  <a:pt x="773" y="2275"/>
                </a:lnTo>
                <a:lnTo>
                  <a:pt x="765" y="2266"/>
                </a:lnTo>
                <a:lnTo>
                  <a:pt x="758" y="2257"/>
                </a:lnTo>
                <a:lnTo>
                  <a:pt x="750" y="2247"/>
                </a:lnTo>
                <a:lnTo>
                  <a:pt x="744" y="2235"/>
                </a:lnTo>
                <a:lnTo>
                  <a:pt x="740" y="2221"/>
                </a:lnTo>
                <a:lnTo>
                  <a:pt x="735" y="2208"/>
                </a:lnTo>
                <a:lnTo>
                  <a:pt x="732" y="2193"/>
                </a:lnTo>
                <a:lnTo>
                  <a:pt x="732" y="2177"/>
                </a:lnTo>
                <a:lnTo>
                  <a:pt x="732" y="2177"/>
                </a:lnTo>
                <a:lnTo>
                  <a:pt x="734" y="2157"/>
                </a:lnTo>
                <a:lnTo>
                  <a:pt x="737" y="2139"/>
                </a:lnTo>
                <a:lnTo>
                  <a:pt x="743" y="2121"/>
                </a:lnTo>
                <a:lnTo>
                  <a:pt x="750" y="2105"/>
                </a:lnTo>
                <a:lnTo>
                  <a:pt x="759" y="2088"/>
                </a:lnTo>
                <a:lnTo>
                  <a:pt x="771" y="2073"/>
                </a:lnTo>
                <a:lnTo>
                  <a:pt x="785" y="2060"/>
                </a:lnTo>
                <a:lnTo>
                  <a:pt x="800" y="2046"/>
                </a:lnTo>
                <a:lnTo>
                  <a:pt x="816" y="2035"/>
                </a:lnTo>
                <a:lnTo>
                  <a:pt x="833" y="2024"/>
                </a:lnTo>
                <a:lnTo>
                  <a:pt x="852" y="2015"/>
                </a:lnTo>
                <a:lnTo>
                  <a:pt x="873" y="2006"/>
                </a:lnTo>
                <a:lnTo>
                  <a:pt x="894" y="2000"/>
                </a:lnTo>
                <a:lnTo>
                  <a:pt x="915" y="1996"/>
                </a:lnTo>
                <a:lnTo>
                  <a:pt x="939" y="1993"/>
                </a:lnTo>
                <a:lnTo>
                  <a:pt x="961" y="1993"/>
                </a:lnTo>
                <a:lnTo>
                  <a:pt x="961" y="1993"/>
                </a:lnTo>
                <a:lnTo>
                  <a:pt x="985" y="1993"/>
                </a:lnTo>
                <a:lnTo>
                  <a:pt x="1007" y="1996"/>
                </a:lnTo>
                <a:lnTo>
                  <a:pt x="1030" y="2000"/>
                </a:lnTo>
                <a:lnTo>
                  <a:pt x="1051" y="2006"/>
                </a:lnTo>
                <a:lnTo>
                  <a:pt x="1070" y="2015"/>
                </a:lnTo>
                <a:lnTo>
                  <a:pt x="1090" y="2024"/>
                </a:lnTo>
                <a:lnTo>
                  <a:pt x="1108" y="2035"/>
                </a:lnTo>
                <a:lnTo>
                  <a:pt x="1124" y="2046"/>
                </a:lnTo>
                <a:lnTo>
                  <a:pt x="1139" y="2060"/>
                </a:lnTo>
                <a:lnTo>
                  <a:pt x="1152" y="2073"/>
                </a:lnTo>
                <a:lnTo>
                  <a:pt x="1163" y="2088"/>
                </a:lnTo>
                <a:lnTo>
                  <a:pt x="1173" y="2105"/>
                </a:lnTo>
                <a:lnTo>
                  <a:pt x="1181" y="2121"/>
                </a:lnTo>
                <a:lnTo>
                  <a:pt x="1187" y="2139"/>
                </a:lnTo>
                <a:lnTo>
                  <a:pt x="1190" y="2157"/>
                </a:lnTo>
                <a:lnTo>
                  <a:pt x="1191" y="2177"/>
                </a:lnTo>
                <a:lnTo>
                  <a:pt x="1191" y="2177"/>
                </a:lnTo>
                <a:lnTo>
                  <a:pt x="1190" y="2193"/>
                </a:lnTo>
                <a:lnTo>
                  <a:pt x="1187" y="2208"/>
                </a:lnTo>
                <a:lnTo>
                  <a:pt x="1184" y="2221"/>
                </a:lnTo>
                <a:lnTo>
                  <a:pt x="1178" y="2235"/>
                </a:lnTo>
                <a:lnTo>
                  <a:pt x="1172" y="2247"/>
                </a:lnTo>
                <a:lnTo>
                  <a:pt x="1166" y="2257"/>
                </a:lnTo>
                <a:lnTo>
                  <a:pt x="1158" y="2266"/>
                </a:lnTo>
                <a:lnTo>
                  <a:pt x="1151" y="2275"/>
                </a:lnTo>
                <a:lnTo>
                  <a:pt x="1136" y="2289"/>
                </a:lnTo>
                <a:lnTo>
                  <a:pt x="1123" y="2298"/>
                </a:lnTo>
                <a:lnTo>
                  <a:pt x="1111" y="2305"/>
                </a:lnTo>
                <a:lnTo>
                  <a:pt x="1111" y="2305"/>
                </a:lnTo>
                <a:lnTo>
                  <a:pt x="1097" y="2313"/>
                </a:lnTo>
                <a:lnTo>
                  <a:pt x="1087" y="2322"/>
                </a:lnTo>
                <a:lnTo>
                  <a:pt x="1079" y="2329"/>
                </a:lnTo>
                <a:lnTo>
                  <a:pt x="1073" y="2338"/>
                </a:lnTo>
                <a:lnTo>
                  <a:pt x="1070" y="2347"/>
                </a:lnTo>
                <a:lnTo>
                  <a:pt x="1070" y="2356"/>
                </a:lnTo>
                <a:lnTo>
                  <a:pt x="1072" y="2363"/>
                </a:lnTo>
                <a:lnTo>
                  <a:pt x="1076" y="2371"/>
                </a:lnTo>
                <a:lnTo>
                  <a:pt x="1979" y="2371"/>
                </a:lnTo>
                <a:lnTo>
                  <a:pt x="1979" y="392"/>
                </a:lnTo>
                <a:lnTo>
                  <a:pt x="1100" y="39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288000" tIns="288000" anchor="ctr"/>
          <a:lstStyle/>
          <a:p>
            <a:pPr algn="ctr" eaLnBrk="1" hangingPunct="1">
              <a:defRPr/>
            </a:pPr>
            <a:r>
              <a:rPr lang="en-US" dirty="0" smtClean="0">
                <a:cs typeface="Arial" charset="0"/>
              </a:rPr>
              <a:t>Technical</a:t>
            </a:r>
          </a:p>
          <a:p>
            <a:pPr algn="ctr" eaLnBrk="1" hangingPunct="1">
              <a:defRPr/>
            </a:pPr>
            <a:r>
              <a:rPr lang="en-US" dirty="0" smtClean="0">
                <a:cs typeface="Arial" charset="0"/>
              </a:rPr>
              <a:t>Assistance</a:t>
            </a:r>
            <a:endParaRPr lang="en-GB" dirty="0">
              <a:cs typeface="Arial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3404965" y="1671216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r>
              <a:rPr lang="en-US" dirty="0" smtClean="0">
                <a:cs typeface="Arial" charset="0"/>
              </a:rPr>
              <a:t>Capacity </a:t>
            </a:r>
          </a:p>
          <a:p>
            <a:pPr algn="ctr" eaLnBrk="1" hangingPunct="1">
              <a:defRPr/>
            </a:pPr>
            <a:r>
              <a:rPr lang="en-US" dirty="0" smtClean="0">
                <a:cs typeface="Arial" charset="0"/>
              </a:rPr>
              <a:t>Building</a:t>
            </a:r>
            <a:endParaRPr lang="en-GB" dirty="0">
              <a:cs typeface="Arial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150840" y="1671216"/>
            <a:ext cx="1568450" cy="1885950"/>
          </a:xfrm>
          <a:custGeom>
            <a:avLst/>
            <a:gdLst>
              <a:gd name="T0" fmla="*/ 1797 w 1976"/>
              <a:gd name="T1" fmla="*/ 791 h 2375"/>
              <a:gd name="T2" fmla="*/ 1846 w 1976"/>
              <a:gd name="T3" fmla="*/ 812 h 2375"/>
              <a:gd name="T4" fmla="*/ 1886 w 1976"/>
              <a:gd name="T5" fmla="*/ 855 h 2375"/>
              <a:gd name="T6" fmla="*/ 1906 w 1976"/>
              <a:gd name="T7" fmla="*/ 886 h 2375"/>
              <a:gd name="T8" fmla="*/ 1933 w 1976"/>
              <a:gd name="T9" fmla="*/ 907 h 2375"/>
              <a:gd name="T10" fmla="*/ 1958 w 1976"/>
              <a:gd name="T11" fmla="*/ 903 h 2375"/>
              <a:gd name="T12" fmla="*/ 1973 w 1976"/>
              <a:gd name="T13" fmla="*/ 877 h 2375"/>
              <a:gd name="T14" fmla="*/ 0 w 1976"/>
              <a:gd name="T15" fmla="*/ 0 h 2375"/>
              <a:gd name="T16" fmla="*/ 856 w 1976"/>
              <a:gd name="T17" fmla="*/ 1981 h 2375"/>
              <a:gd name="T18" fmla="*/ 886 w 1976"/>
              <a:gd name="T19" fmla="*/ 1985 h 2375"/>
              <a:gd name="T20" fmla="*/ 907 w 1976"/>
              <a:gd name="T21" fmla="*/ 2005 h 2375"/>
              <a:gd name="T22" fmla="*/ 904 w 1976"/>
              <a:gd name="T23" fmla="*/ 2030 h 2375"/>
              <a:gd name="T24" fmla="*/ 879 w 1976"/>
              <a:gd name="T25" fmla="*/ 2057 h 2375"/>
              <a:gd name="T26" fmla="*/ 843 w 1976"/>
              <a:gd name="T27" fmla="*/ 2079 h 2375"/>
              <a:gd name="T28" fmla="*/ 807 w 1976"/>
              <a:gd name="T29" fmla="*/ 2121 h 2375"/>
              <a:gd name="T30" fmla="*/ 789 w 1976"/>
              <a:gd name="T31" fmla="*/ 2175 h 2375"/>
              <a:gd name="T32" fmla="*/ 792 w 1976"/>
              <a:gd name="T33" fmla="*/ 2229 h 2375"/>
              <a:gd name="T34" fmla="*/ 827 w 1976"/>
              <a:gd name="T35" fmla="*/ 2295 h 2375"/>
              <a:gd name="T36" fmla="*/ 889 w 1976"/>
              <a:gd name="T37" fmla="*/ 2344 h 2375"/>
              <a:gd name="T38" fmla="*/ 972 w 1976"/>
              <a:gd name="T39" fmla="*/ 2372 h 2375"/>
              <a:gd name="T40" fmla="*/ 1040 w 1976"/>
              <a:gd name="T41" fmla="*/ 2374 h 2375"/>
              <a:gd name="T42" fmla="*/ 1127 w 1976"/>
              <a:gd name="T43" fmla="*/ 2353 h 2375"/>
              <a:gd name="T44" fmla="*/ 1194 w 1976"/>
              <a:gd name="T45" fmla="*/ 2308 h 2375"/>
              <a:gd name="T46" fmla="*/ 1236 w 1976"/>
              <a:gd name="T47" fmla="*/ 2245 h 2375"/>
              <a:gd name="T48" fmla="*/ 1247 w 1976"/>
              <a:gd name="T49" fmla="*/ 2191 h 2375"/>
              <a:gd name="T50" fmla="*/ 1235 w 1976"/>
              <a:gd name="T51" fmla="*/ 2133 h 2375"/>
              <a:gd name="T52" fmla="*/ 1206 w 1976"/>
              <a:gd name="T53" fmla="*/ 2093 h 2375"/>
              <a:gd name="T54" fmla="*/ 1166 w 1976"/>
              <a:gd name="T55" fmla="*/ 2061 h 2375"/>
              <a:gd name="T56" fmla="*/ 1134 w 1976"/>
              <a:gd name="T57" fmla="*/ 2037 h 2375"/>
              <a:gd name="T58" fmla="*/ 1125 w 1976"/>
              <a:gd name="T59" fmla="*/ 2011 h 2375"/>
              <a:gd name="T60" fmla="*/ 1140 w 1976"/>
              <a:gd name="T61" fmla="*/ 1990 h 2375"/>
              <a:gd name="T62" fmla="*/ 1178 w 1976"/>
              <a:gd name="T63" fmla="*/ 1981 h 2375"/>
              <a:gd name="T64" fmla="*/ 1976 w 1976"/>
              <a:gd name="T65" fmla="*/ 1176 h 2375"/>
              <a:gd name="T66" fmla="*/ 1972 w 1976"/>
              <a:gd name="T67" fmla="*/ 1147 h 2375"/>
              <a:gd name="T68" fmla="*/ 1952 w 1976"/>
              <a:gd name="T69" fmla="*/ 1126 h 2375"/>
              <a:gd name="T70" fmla="*/ 1927 w 1976"/>
              <a:gd name="T71" fmla="*/ 1129 h 2375"/>
              <a:gd name="T72" fmla="*/ 1900 w 1976"/>
              <a:gd name="T73" fmla="*/ 1155 h 2375"/>
              <a:gd name="T74" fmla="*/ 1877 w 1976"/>
              <a:gd name="T75" fmla="*/ 1190 h 2375"/>
              <a:gd name="T76" fmla="*/ 1835 w 1976"/>
              <a:gd name="T77" fmla="*/ 1227 h 2375"/>
              <a:gd name="T78" fmla="*/ 1782 w 1976"/>
              <a:gd name="T79" fmla="*/ 1245 h 2375"/>
              <a:gd name="T80" fmla="*/ 1728 w 1976"/>
              <a:gd name="T81" fmla="*/ 1241 h 2375"/>
              <a:gd name="T82" fmla="*/ 1662 w 1976"/>
              <a:gd name="T83" fmla="*/ 1206 h 2375"/>
              <a:gd name="T84" fmla="*/ 1613 w 1976"/>
              <a:gd name="T85" fmla="*/ 1145 h 2375"/>
              <a:gd name="T86" fmla="*/ 1584 w 1976"/>
              <a:gd name="T87" fmla="*/ 1063 h 2375"/>
              <a:gd name="T88" fmla="*/ 1581 w 1976"/>
              <a:gd name="T89" fmla="*/ 993 h 2375"/>
              <a:gd name="T90" fmla="*/ 1604 w 1976"/>
              <a:gd name="T91" fmla="*/ 907 h 2375"/>
              <a:gd name="T92" fmla="*/ 1649 w 1976"/>
              <a:gd name="T93" fmla="*/ 839 h 2375"/>
              <a:gd name="T94" fmla="*/ 1710 w 1976"/>
              <a:gd name="T95" fmla="*/ 797 h 2375"/>
              <a:gd name="T96" fmla="*/ 1765 w 1976"/>
              <a:gd name="T97" fmla="*/ 786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1765" y="786"/>
                </a:moveTo>
                <a:lnTo>
                  <a:pt x="1765" y="786"/>
                </a:lnTo>
                <a:lnTo>
                  <a:pt x="1782" y="788"/>
                </a:lnTo>
                <a:lnTo>
                  <a:pt x="1797" y="791"/>
                </a:lnTo>
                <a:lnTo>
                  <a:pt x="1810" y="794"/>
                </a:lnTo>
                <a:lnTo>
                  <a:pt x="1824" y="800"/>
                </a:lnTo>
                <a:lnTo>
                  <a:pt x="1835" y="806"/>
                </a:lnTo>
                <a:lnTo>
                  <a:pt x="1846" y="812"/>
                </a:lnTo>
                <a:lnTo>
                  <a:pt x="1855" y="819"/>
                </a:lnTo>
                <a:lnTo>
                  <a:pt x="1864" y="827"/>
                </a:lnTo>
                <a:lnTo>
                  <a:pt x="1877" y="842"/>
                </a:lnTo>
                <a:lnTo>
                  <a:pt x="1886" y="855"/>
                </a:lnTo>
                <a:lnTo>
                  <a:pt x="1894" y="867"/>
                </a:lnTo>
                <a:lnTo>
                  <a:pt x="1894" y="867"/>
                </a:lnTo>
                <a:lnTo>
                  <a:pt x="1900" y="877"/>
                </a:lnTo>
                <a:lnTo>
                  <a:pt x="1906" y="886"/>
                </a:lnTo>
                <a:lnTo>
                  <a:pt x="1913" y="894"/>
                </a:lnTo>
                <a:lnTo>
                  <a:pt x="1919" y="900"/>
                </a:lnTo>
                <a:lnTo>
                  <a:pt x="1927" y="904"/>
                </a:lnTo>
                <a:lnTo>
                  <a:pt x="1933" y="907"/>
                </a:lnTo>
                <a:lnTo>
                  <a:pt x="1940" y="907"/>
                </a:lnTo>
                <a:lnTo>
                  <a:pt x="1946" y="907"/>
                </a:lnTo>
                <a:lnTo>
                  <a:pt x="1952" y="906"/>
                </a:lnTo>
                <a:lnTo>
                  <a:pt x="1958" y="903"/>
                </a:lnTo>
                <a:lnTo>
                  <a:pt x="1963" y="898"/>
                </a:lnTo>
                <a:lnTo>
                  <a:pt x="1967" y="892"/>
                </a:lnTo>
                <a:lnTo>
                  <a:pt x="1972" y="886"/>
                </a:lnTo>
                <a:lnTo>
                  <a:pt x="1973" y="877"/>
                </a:lnTo>
                <a:lnTo>
                  <a:pt x="1976" y="867"/>
                </a:lnTo>
                <a:lnTo>
                  <a:pt x="1976" y="855"/>
                </a:lnTo>
                <a:lnTo>
                  <a:pt x="1976" y="0"/>
                </a:lnTo>
                <a:lnTo>
                  <a:pt x="0" y="0"/>
                </a:lnTo>
                <a:lnTo>
                  <a:pt x="0" y="1979"/>
                </a:lnTo>
                <a:lnTo>
                  <a:pt x="454" y="1979"/>
                </a:lnTo>
                <a:lnTo>
                  <a:pt x="454" y="1981"/>
                </a:lnTo>
                <a:lnTo>
                  <a:pt x="856" y="1981"/>
                </a:lnTo>
                <a:lnTo>
                  <a:pt x="856" y="1981"/>
                </a:lnTo>
                <a:lnTo>
                  <a:pt x="868" y="1981"/>
                </a:lnTo>
                <a:lnTo>
                  <a:pt x="877" y="1982"/>
                </a:lnTo>
                <a:lnTo>
                  <a:pt x="886" y="1985"/>
                </a:lnTo>
                <a:lnTo>
                  <a:pt x="894" y="1990"/>
                </a:lnTo>
                <a:lnTo>
                  <a:pt x="900" y="1994"/>
                </a:lnTo>
                <a:lnTo>
                  <a:pt x="904" y="1999"/>
                </a:lnTo>
                <a:lnTo>
                  <a:pt x="907" y="2005"/>
                </a:lnTo>
                <a:lnTo>
                  <a:pt x="909" y="2011"/>
                </a:lnTo>
                <a:lnTo>
                  <a:pt x="909" y="2017"/>
                </a:lnTo>
                <a:lnTo>
                  <a:pt x="907" y="2024"/>
                </a:lnTo>
                <a:lnTo>
                  <a:pt x="904" y="2030"/>
                </a:lnTo>
                <a:lnTo>
                  <a:pt x="900" y="2037"/>
                </a:lnTo>
                <a:lnTo>
                  <a:pt x="895" y="2043"/>
                </a:lnTo>
                <a:lnTo>
                  <a:pt x="888" y="2051"/>
                </a:lnTo>
                <a:lnTo>
                  <a:pt x="879" y="2057"/>
                </a:lnTo>
                <a:lnTo>
                  <a:pt x="868" y="2061"/>
                </a:lnTo>
                <a:lnTo>
                  <a:pt x="868" y="2061"/>
                </a:lnTo>
                <a:lnTo>
                  <a:pt x="855" y="2069"/>
                </a:lnTo>
                <a:lnTo>
                  <a:pt x="843" y="2079"/>
                </a:lnTo>
                <a:lnTo>
                  <a:pt x="828" y="2093"/>
                </a:lnTo>
                <a:lnTo>
                  <a:pt x="821" y="2102"/>
                </a:lnTo>
                <a:lnTo>
                  <a:pt x="813" y="2111"/>
                </a:lnTo>
                <a:lnTo>
                  <a:pt x="807" y="2121"/>
                </a:lnTo>
                <a:lnTo>
                  <a:pt x="800" y="2133"/>
                </a:lnTo>
                <a:lnTo>
                  <a:pt x="795" y="2145"/>
                </a:lnTo>
                <a:lnTo>
                  <a:pt x="791" y="2160"/>
                </a:lnTo>
                <a:lnTo>
                  <a:pt x="789" y="2175"/>
                </a:lnTo>
                <a:lnTo>
                  <a:pt x="788" y="2191"/>
                </a:lnTo>
                <a:lnTo>
                  <a:pt x="788" y="2191"/>
                </a:lnTo>
                <a:lnTo>
                  <a:pt x="789" y="2209"/>
                </a:lnTo>
                <a:lnTo>
                  <a:pt x="792" y="2229"/>
                </a:lnTo>
                <a:lnTo>
                  <a:pt x="798" y="2245"/>
                </a:lnTo>
                <a:lnTo>
                  <a:pt x="806" y="2263"/>
                </a:lnTo>
                <a:lnTo>
                  <a:pt x="816" y="2280"/>
                </a:lnTo>
                <a:lnTo>
                  <a:pt x="827" y="2295"/>
                </a:lnTo>
                <a:lnTo>
                  <a:pt x="840" y="2308"/>
                </a:lnTo>
                <a:lnTo>
                  <a:pt x="855" y="2321"/>
                </a:lnTo>
                <a:lnTo>
                  <a:pt x="871" y="2333"/>
                </a:lnTo>
                <a:lnTo>
                  <a:pt x="889" y="2344"/>
                </a:lnTo>
                <a:lnTo>
                  <a:pt x="907" y="2353"/>
                </a:lnTo>
                <a:lnTo>
                  <a:pt x="928" y="2360"/>
                </a:lnTo>
                <a:lnTo>
                  <a:pt x="949" y="2368"/>
                </a:lnTo>
                <a:lnTo>
                  <a:pt x="972" y="2372"/>
                </a:lnTo>
                <a:lnTo>
                  <a:pt x="994" y="2374"/>
                </a:lnTo>
                <a:lnTo>
                  <a:pt x="1018" y="2375"/>
                </a:lnTo>
                <a:lnTo>
                  <a:pt x="1018" y="2375"/>
                </a:lnTo>
                <a:lnTo>
                  <a:pt x="1040" y="2374"/>
                </a:lnTo>
                <a:lnTo>
                  <a:pt x="1063" y="2372"/>
                </a:lnTo>
                <a:lnTo>
                  <a:pt x="1085" y="2368"/>
                </a:lnTo>
                <a:lnTo>
                  <a:pt x="1106" y="2360"/>
                </a:lnTo>
                <a:lnTo>
                  <a:pt x="1127" y="2353"/>
                </a:lnTo>
                <a:lnTo>
                  <a:pt x="1145" y="2344"/>
                </a:lnTo>
                <a:lnTo>
                  <a:pt x="1163" y="2333"/>
                </a:lnTo>
                <a:lnTo>
                  <a:pt x="1179" y="2321"/>
                </a:lnTo>
                <a:lnTo>
                  <a:pt x="1194" y="2308"/>
                </a:lnTo>
                <a:lnTo>
                  <a:pt x="1208" y="2295"/>
                </a:lnTo>
                <a:lnTo>
                  <a:pt x="1218" y="2280"/>
                </a:lnTo>
                <a:lnTo>
                  <a:pt x="1229" y="2263"/>
                </a:lnTo>
                <a:lnTo>
                  <a:pt x="1236" y="2245"/>
                </a:lnTo>
                <a:lnTo>
                  <a:pt x="1242" y="2229"/>
                </a:lnTo>
                <a:lnTo>
                  <a:pt x="1245" y="2209"/>
                </a:lnTo>
                <a:lnTo>
                  <a:pt x="1247" y="2191"/>
                </a:lnTo>
                <a:lnTo>
                  <a:pt x="1247" y="2191"/>
                </a:lnTo>
                <a:lnTo>
                  <a:pt x="1245" y="2175"/>
                </a:lnTo>
                <a:lnTo>
                  <a:pt x="1244" y="2160"/>
                </a:lnTo>
                <a:lnTo>
                  <a:pt x="1239" y="2145"/>
                </a:lnTo>
                <a:lnTo>
                  <a:pt x="1235" y="2133"/>
                </a:lnTo>
                <a:lnTo>
                  <a:pt x="1229" y="2121"/>
                </a:lnTo>
                <a:lnTo>
                  <a:pt x="1221" y="2111"/>
                </a:lnTo>
                <a:lnTo>
                  <a:pt x="1214" y="2102"/>
                </a:lnTo>
                <a:lnTo>
                  <a:pt x="1206" y="2093"/>
                </a:lnTo>
                <a:lnTo>
                  <a:pt x="1191" y="2079"/>
                </a:lnTo>
                <a:lnTo>
                  <a:pt x="1179" y="2069"/>
                </a:lnTo>
                <a:lnTo>
                  <a:pt x="1166" y="2061"/>
                </a:lnTo>
                <a:lnTo>
                  <a:pt x="1166" y="2061"/>
                </a:lnTo>
                <a:lnTo>
                  <a:pt x="1155" y="2057"/>
                </a:lnTo>
                <a:lnTo>
                  <a:pt x="1146" y="2051"/>
                </a:lnTo>
                <a:lnTo>
                  <a:pt x="1139" y="2043"/>
                </a:lnTo>
                <a:lnTo>
                  <a:pt x="1134" y="2037"/>
                </a:lnTo>
                <a:lnTo>
                  <a:pt x="1130" y="2030"/>
                </a:lnTo>
                <a:lnTo>
                  <a:pt x="1127" y="2024"/>
                </a:lnTo>
                <a:lnTo>
                  <a:pt x="1125" y="2017"/>
                </a:lnTo>
                <a:lnTo>
                  <a:pt x="1125" y="2011"/>
                </a:lnTo>
                <a:lnTo>
                  <a:pt x="1127" y="2005"/>
                </a:lnTo>
                <a:lnTo>
                  <a:pt x="1130" y="1999"/>
                </a:lnTo>
                <a:lnTo>
                  <a:pt x="1134" y="1994"/>
                </a:lnTo>
                <a:lnTo>
                  <a:pt x="1140" y="1990"/>
                </a:lnTo>
                <a:lnTo>
                  <a:pt x="1148" y="1985"/>
                </a:lnTo>
                <a:lnTo>
                  <a:pt x="1157" y="1982"/>
                </a:lnTo>
                <a:lnTo>
                  <a:pt x="1166" y="1981"/>
                </a:lnTo>
                <a:lnTo>
                  <a:pt x="1178" y="1981"/>
                </a:lnTo>
                <a:lnTo>
                  <a:pt x="1429" y="1981"/>
                </a:lnTo>
                <a:lnTo>
                  <a:pt x="1429" y="1979"/>
                </a:lnTo>
                <a:lnTo>
                  <a:pt x="1976" y="1979"/>
                </a:lnTo>
                <a:lnTo>
                  <a:pt x="1976" y="1176"/>
                </a:lnTo>
                <a:lnTo>
                  <a:pt x="1976" y="1176"/>
                </a:lnTo>
                <a:lnTo>
                  <a:pt x="1976" y="1166"/>
                </a:lnTo>
                <a:lnTo>
                  <a:pt x="1973" y="1155"/>
                </a:lnTo>
                <a:lnTo>
                  <a:pt x="1972" y="1147"/>
                </a:lnTo>
                <a:lnTo>
                  <a:pt x="1967" y="1139"/>
                </a:lnTo>
                <a:lnTo>
                  <a:pt x="1963" y="1133"/>
                </a:lnTo>
                <a:lnTo>
                  <a:pt x="1958" y="1129"/>
                </a:lnTo>
                <a:lnTo>
                  <a:pt x="1952" y="1126"/>
                </a:lnTo>
                <a:lnTo>
                  <a:pt x="1946" y="1124"/>
                </a:lnTo>
                <a:lnTo>
                  <a:pt x="1940" y="1124"/>
                </a:lnTo>
                <a:lnTo>
                  <a:pt x="1933" y="1126"/>
                </a:lnTo>
                <a:lnTo>
                  <a:pt x="1927" y="1129"/>
                </a:lnTo>
                <a:lnTo>
                  <a:pt x="1919" y="1133"/>
                </a:lnTo>
                <a:lnTo>
                  <a:pt x="1913" y="1139"/>
                </a:lnTo>
                <a:lnTo>
                  <a:pt x="1906" y="1147"/>
                </a:lnTo>
                <a:lnTo>
                  <a:pt x="1900" y="1155"/>
                </a:lnTo>
                <a:lnTo>
                  <a:pt x="1894" y="1164"/>
                </a:lnTo>
                <a:lnTo>
                  <a:pt x="1894" y="1164"/>
                </a:lnTo>
                <a:lnTo>
                  <a:pt x="1886" y="1178"/>
                </a:lnTo>
                <a:lnTo>
                  <a:pt x="1877" y="1190"/>
                </a:lnTo>
                <a:lnTo>
                  <a:pt x="1864" y="1205"/>
                </a:lnTo>
                <a:lnTo>
                  <a:pt x="1855" y="1212"/>
                </a:lnTo>
                <a:lnTo>
                  <a:pt x="1846" y="1220"/>
                </a:lnTo>
                <a:lnTo>
                  <a:pt x="1835" y="1227"/>
                </a:lnTo>
                <a:lnTo>
                  <a:pt x="1824" y="1233"/>
                </a:lnTo>
                <a:lnTo>
                  <a:pt x="1810" y="1238"/>
                </a:lnTo>
                <a:lnTo>
                  <a:pt x="1797" y="1242"/>
                </a:lnTo>
                <a:lnTo>
                  <a:pt x="1782" y="1245"/>
                </a:lnTo>
                <a:lnTo>
                  <a:pt x="1765" y="1245"/>
                </a:lnTo>
                <a:lnTo>
                  <a:pt x="1765" y="1245"/>
                </a:lnTo>
                <a:lnTo>
                  <a:pt x="1746" y="1244"/>
                </a:lnTo>
                <a:lnTo>
                  <a:pt x="1728" y="1241"/>
                </a:lnTo>
                <a:lnTo>
                  <a:pt x="1710" y="1235"/>
                </a:lnTo>
                <a:lnTo>
                  <a:pt x="1693" y="1227"/>
                </a:lnTo>
                <a:lnTo>
                  <a:pt x="1677" y="1218"/>
                </a:lnTo>
                <a:lnTo>
                  <a:pt x="1662" y="1206"/>
                </a:lnTo>
                <a:lnTo>
                  <a:pt x="1649" y="1193"/>
                </a:lnTo>
                <a:lnTo>
                  <a:pt x="1635" y="1178"/>
                </a:lnTo>
                <a:lnTo>
                  <a:pt x="1623" y="1161"/>
                </a:lnTo>
                <a:lnTo>
                  <a:pt x="1613" y="1145"/>
                </a:lnTo>
                <a:lnTo>
                  <a:pt x="1604" y="1126"/>
                </a:lnTo>
                <a:lnTo>
                  <a:pt x="1595" y="1105"/>
                </a:lnTo>
                <a:lnTo>
                  <a:pt x="1589" y="1084"/>
                </a:lnTo>
                <a:lnTo>
                  <a:pt x="1584" y="1063"/>
                </a:lnTo>
                <a:lnTo>
                  <a:pt x="1581" y="1039"/>
                </a:lnTo>
                <a:lnTo>
                  <a:pt x="1581" y="1016"/>
                </a:lnTo>
                <a:lnTo>
                  <a:pt x="1581" y="1016"/>
                </a:lnTo>
                <a:lnTo>
                  <a:pt x="1581" y="993"/>
                </a:lnTo>
                <a:lnTo>
                  <a:pt x="1584" y="970"/>
                </a:lnTo>
                <a:lnTo>
                  <a:pt x="1589" y="948"/>
                </a:lnTo>
                <a:lnTo>
                  <a:pt x="1595" y="927"/>
                </a:lnTo>
                <a:lnTo>
                  <a:pt x="1604" y="907"/>
                </a:lnTo>
                <a:lnTo>
                  <a:pt x="1613" y="888"/>
                </a:lnTo>
                <a:lnTo>
                  <a:pt x="1623" y="870"/>
                </a:lnTo>
                <a:lnTo>
                  <a:pt x="1635" y="854"/>
                </a:lnTo>
                <a:lnTo>
                  <a:pt x="1649" y="839"/>
                </a:lnTo>
                <a:lnTo>
                  <a:pt x="1662" y="825"/>
                </a:lnTo>
                <a:lnTo>
                  <a:pt x="1677" y="815"/>
                </a:lnTo>
                <a:lnTo>
                  <a:pt x="1693" y="804"/>
                </a:lnTo>
                <a:lnTo>
                  <a:pt x="1710" y="797"/>
                </a:lnTo>
                <a:lnTo>
                  <a:pt x="1728" y="791"/>
                </a:lnTo>
                <a:lnTo>
                  <a:pt x="1746" y="788"/>
                </a:lnTo>
                <a:lnTo>
                  <a:pt x="1765" y="786"/>
                </a:lnTo>
                <a:lnTo>
                  <a:pt x="1765" y="78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2150840" y="4811291"/>
            <a:ext cx="1887538" cy="1570037"/>
          </a:xfrm>
          <a:custGeom>
            <a:avLst/>
            <a:gdLst>
              <a:gd name="T0" fmla="*/ 791 w 2377"/>
              <a:gd name="T1" fmla="*/ 179 h 1976"/>
              <a:gd name="T2" fmla="*/ 813 w 2377"/>
              <a:gd name="T3" fmla="*/ 131 h 1976"/>
              <a:gd name="T4" fmla="*/ 855 w 2377"/>
              <a:gd name="T5" fmla="*/ 89 h 1976"/>
              <a:gd name="T6" fmla="*/ 886 w 2377"/>
              <a:gd name="T7" fmla="*/ 70 h 1976"/>
              <a:gd name="T8" fmla="*/ 907 w 2377"/>
              <a:gd name="T9" fmla="*/ 43 h 1976"/>
              <a:gd name="T10" fmla="*/ 904 w 2377"/>
              <a:gd name="T11" fmla="*/ 19 h 1976"/>
              <a:gd name="T12" fmla="*/ 877 w 2377"/>
              <a:gd name="T13" fmla="*/ 3 h 1976"/>
              <a:gd name="T14" fmla="*/ 0 w 2377"/>
              <a:gd name="T15" fmla="*/ 1976 h 1976"/>
              <a:gd name="T16" fmla="*/ 1980 w 2377"/>
              <a:gd name="T17" fmla="*/ 1121 h 1976"/>
              <a:gd name="T18" fmla="*/ 1986 w 2377"/>
              <a:gd name="T19" fmla="*/ 1090 h 1976"/>
              <a:gd name="T20" fmla="*/ 2004 w 2377"/>
              <a:gd name="T21" fmla="*/ 1069 h 1976"/>
              <a:gd name="T22" fmla="*/ 2031 w 2377"/>
              <a:gd name="T23" fmla="*/ 1072 h 1976"/>
              <a:gd name="T24" fmla="*/ 2057 w 2377"/>
              <a:gd name="T25" fmla="*/ 1099 h 1976"/>
              <a:gd name="T26" fmla="*/ 2079 w 2377"/>
              <a:gd name="T27" fmla="*/ 1134 h 1976"/>
              <a:gd name="T28" fmla="*/ 2121 w 2377"/>
              <a:gd name="T29" fmla="*/ 1170 h 1976"/>
              <a:gd name="T30" fmla="*/ 2175 w 2377"/>
              <a:gd name="T31" fmla="*/ 1188 h 1976"/>
              <a:gd name="T32" fmla="*/ 2229 w 2377"/>
              <a:gd name="T33" fmla="*/ 1184 h 1976"/>
              <a:gd name="T34" fmla="*/ 2294 w 2377"/>
              <a:gd name="T35" fmla="*/ 1149 h 1976"/>
              <a:gd name="T36" fmla="*/ 2345 w 2377"/>
              <a:gd name="T37" fmla="*/ 1088 h 1976"/>
              <a:gd name="T38" fmla="*/ 2372 w 2377"/>
              <a:gd name="T39" fmla="*/ 1006 h 1976"/>
              <a:gd name="T40" fmla="*/ 2375 w 2377"/>
              <a:gd name="T41" fmla="*/ 936 h 1976"/>
              <a:gd name="T42" fmla="*/ 2354 w 2377"/>
              <a:gd name="T43" fmla="*/ 850 h 1976"/>
              <a:gd name="T44" fmla="*/ 2309 w 2377"/>
              <a:gd name="T45" fmla="*/ 783 h 1976"/>
              <a:gd name="T46" fmla="*/ 2247 w 2377"/>
              <a:gd name="T47" fmla="*/ 740 h 1976"/>
              <a:gd name="T48" fmla="*/ 2191 w 2377"/>
              <a:gd name="T49" fmla="*/ 729 h 1976"/>
              <a:gd name="T50" fmla="*/ 2133 w 2377"/>
              <a:gd name="T51" fmla="*/ 743 h 1976"/>
              <a:gd name="T52" fmla="*/ 2093 w 2377"/>
              <a:gd name="T53" fmla="*/ 770 h 1976"/>
              <a:gd name="T54" fmla="*/ 2063 w 2377"/>
              <a:gd name="T55" fmla="*/ 810 h 1976"/>
              <a:gd name="T56" fmla="*/ 2037 w 2377"/>
              <a:gd name="T57" fmla="*/ 843 h 1976"/>
              <a:gd name="T58" fmla="*/ 2010 w 2377"/>
              <a:gd name="T59" fmla="*/ 852 h 1976"/>
              <a:gd name="T60" fmla="*/ 1989 w 2377"/>
              <a:gd name="T61" fmla="*/ 837 h 1976"/>
              <a:gd name="T62" fmla="*/ 1980 w 2377"/>
              <a:gd name="T63" fmla="*/ 798 h 1976"/>
              <a:gd name="T64" fmla="*/ 1178 w 2377"/>
              <a:gd name="T65" fmla="*/ 0 h 1976"/>
              <a:gd name="T66" fmla="*/ 1146 w 2377"/>
              <a:gd name="T67" fmla="*/ 6 h 1976"/>
              <a:gd name="T68" fmla="*/ 1127 w 2377"/>
              <a:gd name="T69" fmla="*/ 25 h 1976"/>
              <a:gd name="T70" fmla="*/ 1128 w 2377"/>
              <a:gd name="T71" fmla="*/ 51 h 1976"/>
              <a:gd name="T72" fmla="*/ 1155 w 2377"/>
              <a:gd name="T73" fmla="*/ 76 h 1976"/>
              <a:gd name="T74" fmla="*/ 1191 w 2377"/>
              <a:gd name="T75" fmla="*/ 98 h 1976"/>
              <a:gd name="T76" fmla="*/ 1227 w 2377"/>
              <a:gd name="T77" fmla="*/ 142 h 1976"/>
              <a:gd name="T78" fmla="*/ 1245 w 2377"/>
              <a:gd name="T79" fmla="*/ 196 h 1976"/>
              <a:gd name="T80" fmla="*/ 1242 w 2377"/>
              <a:gd name="T81" fmla="*/ 248 h 1976"/>
              <a:gd name="T82" fmla="*/ 1206 w 2377"/>
              <a:gd name="T83" fmla="*/ 314 h 1976"/>
              <a:gd name="T84" fmla="*/ 1145 w 2377"/>
              <a:gd name="T85" fmla="*/ 365 h 1976"/>
              <a:gd name="T86" fmla="*/ 1063 w 2377"/>
              <a:gd name="T87" fmla="*/ 391 h 1976"/>
              <a:gd name="T88" fmla="*/ 994 w 2377"/>
              <a:gd name="T89" fmla="*/ 394 h 1976"/>
              <a:gd name="T90" fmla="*/ 907 w 2377"/>
              <a:gd name="T91" fmla="*/ 374 h 1976"/>
              <a:gd name="T92" fmla="*/ 840 w 2377"/>
              <a:gd name="T93" fmla="*/ 329 h 1976"/>
              <a:gd name="T94" fmla="*/ 798 w 2377"/>
              <a:gd name="T95" fmla="*/ 266 h 1976"/>
              <a:gd name="T96" fmla="*/ 788 w 2377"/>
              <a:gd name="T97" fmla="*/ 21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6">
                <a:moveTo>
                  <a:pt x="788" y="212"/>
                </a:moveTo>
                <a:lnTo>
                  <a:pt x="788" y="212"/>
                </a:lnTo>
                <a:lnTo>
                  <a:pt x="788" y="196"/>
                </a:lnTo>
                <a:lnTo>
                  <a:pt x="791" y="179"/>
                </a:lnTo>
                <a:lnTo>
                  <a:pt x="795" y="166"/>
                </a:lnTo>
                <a:lnTo>
                  <a:pt x="800" y="152"/>
                </a:lnTo>
                <a:lnTo>
                  <a:pt x="806" y="142"/>
                </a:lnTo>
                <a:lnTo>
                  <a:pt x="813" y="131"/>
                </a:lnTo>
                <a:lnTo>
                  <a:pt x="821" y="121"/>
                </a:lnTo>
                <a:lnTo>
                  <a:pt x="828" y="113"/>
                </a:lnTo>
                <a:lnTo>
                  <a:pt x="843" y="98"/>
                </a:lnTo>
                <a:lnTo>
                  <a:pt x="855" y="89"/>
                </a:lnTo>
                <a:lnTo>
                  <a:pt x="868" y="82"/>
                </a:lnTo>
                <a:lnTo>
                  <a:pt x="868" y="82"/>
                </a:lnTo>
                <a:lnTo>
                  <a:pt x="877" y="76"/>
                </a:lnTo>
                <a:lnTo>
                  <a:pt x="886" y="70"/>
                </a:lnTo>
                <a:lnTo>
                  <a:pt x="894" y="64"/>
                </a:lnTo>
                <a:lnTo>
                  <a:pt x="900" y="57"/>
                </a:lnTo>
                <a:lnTo>
                  <a:pt x="904" y="51"/>
                </a:lnTo>
                <a:lnTo>
                  <a:pt x="907" y="43"/>
                </a:lnTo>
                <a:lnTo>
                  <a:pt x="909" y="37"/>
                </a:lnTo>
                <a:lnTo>
                  <a:pt x="909" y="31"/>
                </a:lnTo>
                <a:lnTo>
                  <a:pt x="907" y="25"/>
                </a:lnTo>
                <a:lnTo>
                  <a:pt x="904" y="19"/>
                </a:lnTo>
                <a:lnTo>
                  <a:pt x="900" y="13"/>
                </a:lnTo>
                <a:lnTo>
                  <a:pt x="894" y="9"/>
                </a:lnTo>
                <a:lnTo>
                  <a:pt x="886" y="6"/>
                </a:lnTo>
                <a:lnTo>
                  <a:pt x="877" y="3"/>
                </a:lnTo>
                <a:lnTo>
                  <a:pt x="867" y="1"/>
                </a:lnTo>
                <a:lnTo>
                  <a:pt x="856" y="0"/>
                </a:lnTo>
                <a:lnTo>
                  <a:pt x="0" y="0"/>
                </a:lnTo>
                <a:lnTo>
                  <a:pt x="0" y="1976"/>
                </a:lnTo>
                <a:lnTo>
                  <a:pt x="1979" y="1976"/>
                </a:lnTo>
                <a:lnTo>
                  <a:pt x="1979" y="1522"/>
                </a:lnTo>
                <a:lnTo>
                  <a:pt x="1980" y="1522"/>
                </a:lnTo>
                <a:lnTo>
                  <a:pt x="1980" y="1121"/>
                </a:lnTo>
                <a:lnTo>
                  <a:pt x="1980" y="1121"/>
                </a:lnTo>
                <a:lnTo>
                  <a:pt x="1982" y="1109"/>
                </a:lnTo>
                <a:lnTo>
                  <a:pt x="1983" y="1099"/>
                </a:lnTo>
                <a:lnTo>
                  <a:pt x="1986" y="1090"/>
                </a:lnTo>
                <a:lnTo>
                  <a:pt x="1989" y="1082"/>
                </a:lnTo>
                <a:lnTo>
                  <a:pt x="1994" y="1076"/>
                </a:lnTo>
                <a:lnTo>
                  <a:pt x="2000" y="1072"/>
                </a:lnTo>
                <a:lnTo>
                  <a:pt x="2004" y="1069"/>
                </a:lnTo>
                <a:lnTo>
                  <a:pt x="2010" y="1067"/>
                </a:lnTo>
                <a:lnTo>
                  <a:pt x="2018" y="1067"/>
                </a:lnTo>
                <a:lnTo>
                  <a:pt x="2024" y="1069"/>
                </a:lnTo>
                <a:lnTo>
                  <a:pt x="2031" y="1072"/>
                </a:lnTo>
                <a:lnTo>
                  <a:pt x="2037" y="1076"/>
                </a:lnTo>
                <a:lnTo>
                  <a:pt x="2045" y="1082"/>
                </a:lnTo>
                <a:lnTo>
                  <a:pt x="2051" y="1090"/>
                </a:lnTo>
                <a:lnTo>
                  <a:pt x="2057" y="1099"/>
                </a:lnTo>
                <a:lnTo>
                  <a:pt x="2063" y="1109"/>
                </a:lnTo>
                <a:lnTo>
                  <a:pt x="2063" y="1109"/>
                </a:lnTo>
                <a:lnTo>
                  <a:pt x="2070" y="1121"/>
                </a:lnTo>
                <a:lnTo>
                  <a:pt x="2079" y="1134"/>
                </a:lnTo>
                <a:lnTo>
                  <a:pt x="2093" y="1149"/>
                </a:lnTo>
                <a:lnTo>
                  <a:pt x="2102" y="1157"/>
                </a:lnTo>
                <a:lnTo>
                  <a:pt x="2111" y="1163"/>
                </a:lnTo>
                <a:lnTo>
                  <a:pt x="2121" y="1170"/>
                </a:lnTo>
                <a:lnTo>
                  <a:pt x="2133" y="1176"/>
                </a:lnTo>
                <a:lnTo>
                  <a:pt x="2146" y="1181"/>
                </a:lnTo>
                <a:lnTo>
                  <a:pt x="2160" y="1185"/>
                </a:lnTo>
                <a:lnTo>
                  <a:pt x="2175" y="1188"/>
                </a:lnTo>
                <a:lnTo>
                  <a:pt x="2191" y="1188"/>
                </a:lnTo>
                <a:lnTo>
                  <a:pt x="2191" y="1188"/>
                </a:lnTo>
                <a:lnTo>
                  <a:pt x="2211" y="1188"/>
                </a:lnTo>
                <a:lnTo>
                  <a:pt x="2229" y="1184"/>
                </a:lnTo>
                <a:lnTo>
                  <a:pt x="2247" y="1179"/>
                </a:lnTo>
                <a:lnTo>
                  <a:pt x="2263" y="1170"/>
                </a:lnTo>
                <a:lnTo>
                  <a:pt x="2279" y="1161"/>
                </a:lnTo>
                <a:lnTo>
                  <a:pt x="2294" y="1149"/>
                </a:lnTo>
                <a:lnTo>
                  <a:pt x="2309" y="1136"/>
                </a:lnTo>
                <a:lnTo>
                  <a:pt x="2321" y="1121"/>
                </a:lnTo>
                <a:lnTo>
                  <a:pt x="2333" y="1106"/>
                </a:lnTo>
                <a:lnTo>
                  <a:pt x="2345" y="1088"/>
                </a:lnTo>
                <a:lnTo>
                  <a:pt x="2354" y="1069"/>
                </a:lnTo>
                <a:lnTo>
                  <a:pt x="2362" y="1049"/>
                </a:lnTo>
                <a:lnTo>
                  <a:pt x="2368" y="1028"/>
                </a:lnTo>
                <a:lnTo>
                  <a:pt x="2372" y="1006"/>
                </a:lnTo>
                <a:lnTo>
                  <a:pt x="2375" y="983"/>
                </a:lnTo>
                <a:lnTo>
                  <a:pt x="2377" y="960"/>
                </a:lnTo>
                <a:lnTo>
                  <a:pt x="2377" y="960"/>
                </a:lnTo>
                <a:lnTo>
                  <a:pt x="2375" y="936"/>
                </a:lnTo>
                <a:lnTo>
                  <a:pt x="2372" y="913"/>
                </a:lnTo>
                <a:lnTo>
                  <a:pt x="2368" y="891"/>
                </a:lnTo>
                <a:lnTo>
                  <a:pt x="2362" y="870"/>
                </a:lnTo>
                <a:lnTo>
                  <a:pt x="2354" y="850"/>
                </a:lnTo>
                <a:lnTo>
                  <a:pt x="2345" y="831"/>
                </a:lnTo>
                <a:lnTo>
                  <a:pt x="2333" y="813"/>
                </a:lnTo>
                <a:lnTo>
                  <a:pt x="2321" y="797"/>
                </a:lnTo>
                <a:lnTo>
                  <a:pt x="2309" y="783"/>
                </a:lnTo>
                <a:lnTo>
                  <a:pt x="2294" y="770"/>
                </a:lnTo>
                <a:lnTo>
                  <a:pt x="2279" y="758"/>
                </a:lnTo>
                <a:lnTo>
                  <a:pt x="2263" y="749"/>
                </a:lnTo>
                <a:lnTo>
                  <a:pt x="2247" y="740"/>
                </a:lnTo>
                <a:lnTo>
                  <a:pt x="2229" y="735"/>
                </a:lnTo>
                <a:lnTo>
                  <a:pt x="2211" y="731"/>
                </a:lnTo>
                <a:lnTo>
                  <a:pt x="2191" y="729"/>
                </a:lnTo>
                <a:lnTo>
                  <a:pt x="2191" y="729"/>
                </a:lnTo>
                <a:lnTo>
                  <a:pt x="2175" y="731"/>
                </a:lnTo>
                <a:lnTo>
                  <a:pt x="2160" y="734"/>
                </a:lnTo>
                <a:lnTo>
                  <a:pt x="2146" y="737"/>
                </a:lnTo>
                <a:lnTo>
                  <a:pt x="2133" y="743"/>
                </a:lnTo>
                <a:lnTo>
                  <a:pt x="2121" y="749"/>
                </a:lnTo>
                <a:lnTo>
                  <a:pt x="2111" y="755"/>
                </a:lnTo>
                <a:lnTo>
                  <a:pt x="2102" y="762"/>
                </a:lnTo>
                <a:lnTo>
                  <a:pt x="2093" y="770"/>
                </a:lnTo>
                <a:lnTo>
                  <a:pt x="2079" y="785"/>
                </a:lnTo>
                <a:lnTo>
                  <a:pt x="2070" y="798"/>
                </a:lnTo>
                <a:lnTo>
                  <a:pt x="2063" y="810"/>
                </a:lnTo>
                <a:lnTo>
                  <a:pt x="2063" y="810"/>
                </a:lnTo>
                <a:lnTo>
                  <a:pt x="2057" y="820"/>
                </a:lnTo>
                <a:lnTo>
                  <a:pt x="2051" y="829"/>
                </a:lnTo>
                <a:lnTo>
                  <a:pt x="2045" y="837"/>
                </a:lnTo>
                <a:lnTo>
                  <a:pt x="2037" y="843"/>
                </a:lnTo>
                <a:lnTo>
                  <a:pt x="2031" y="847"/>
                </a:lnTo>
                <a:lnTo>
                  <a:pt x="2024" y="850"/>
                </a:lnTo>
                <a:lnTo>
                  <a:pt x="2018" y="852"/>
                </a:lnTo>
                <a:lnTo>
                  <a:pt x="2010" y="852"/>
                </a:lnTo>
                <a:lnTo>
                  <a:pt x="2004" y="850"/>
                </a:lnTo>
                <a:lnTo>
                  <a:pt x="2000" y="847"/>
                </a:lnTo>
                <a:lnTo>
                  <a:pt x="1994" y="843"/>
                </a:lnTo>
                <a:lnTo>
                  <a:pt x="1989" y="837"/>
                </a:lnTo>
                <a:lnTo>
                  <a:pt x="1986" y="829"/>
                </a:lnTo>
                <a:lnTo>
                  <a:pt x="1983" y="820"/>
                </a:lnTo>
                <a:lnTo>
                  <a:pt x="1982" y="810"/>
                </a:lnTo>
                <a:lnTo>
                  <a:pt x="1980" y="798"/>
                </a:lnTo>
                <a:lnTo>
                  <a:pt x="1980" y="547"/>
                </a:lnTo>
                <a:lnTo>
                  <a:pt x="1979" y="547"/>
                </a:lnTo>
                <a:lnTo>
                  <a:pt x="1979" y="0"/>
                </a:lnTo>
                <a:lnTo>
                  <a:pt x="1178" y="0"/>
                </a:lnTo>
                <a:lnTo>
                  <a:pt x="1178" y="0"/>
                </a:lnTo>
                <a:lnTo>
                  <a:pt x="1166" y="1"/>
                </a:lnTo>
                <a:lnTo>
                  <a:pt x="1155" y="3"/>
                </a:lnTo>
                <a:lnTo>
                  <a:pt x="1146" y="6"/>
                </a:lnTo>
                <a:lnTo>
                  <a:pt x="1140" y="9"/>
                </a:lnTo>
                <a:lnTo>
                  <a:pt x="1134" y="13"/>
                </a:lnTo>
                <a:lnTo>
                  <a:pt x="1130" y="19"/>
                </a:lnTo>
                <a:lnTo>
                  <a:pt x="1127" y="25"/>
                </a:lnTo>
                <a:lnTo>
                  <a:pt x="1125" y="31"/>
                </a:lnTo>
                <a:lnTo>
                  <a:pt x="1125" y="37"/>
                </a:lnTo>
                <a:lnTo>
                  <a:pt x="1125" y="43"/>
                </a:lnTo>
                <a:lnTo>
                  <a:pt x="1128" y="51"/>
                </a:lnTo>
                <a:lnTo>
                  <a:pt x="1133" y="57"/>
                </a:lnTo>
                <a:lnTo>
                  <a:pt x="1139" y="64"/>
                </a:lnTo>
                <a:lnTo>
                  <a:pt x="1146" y="70"/>
                </a:lnTo>
                <a:lnTo>
                  <a:pt x="1155" y="76"/>
                </a:lnTo>
                <a:lnTo>
                  <a:pt x="1166" y="82"/>
                </a:lnTo>
                <a:lnTo>
                  <a:pt x="1166" y="82"/>
                </a:lnTo>
                <a:lnTo>
                  <a:pt x="1178" y="89"/>
                </a:lnTo>
                <a:lnTo>
                  <a:pt x="1191" y="98"/>
                </a:lnTo>
                <a:lnTo>
                  <a:pt x="1206" y="113"/>
                </a:lnTo>
                <a:lnTo>
                  <a:pt x="1214" y="121"/>
                </a:lnTo>
                <a:lnTo>
                  <a:pt x="1221" y="131"/>
                </a:lnTo>
                <a:lnTo>
                  <a:pt x="1227" y="142"/>
                </a:lnTo>
                <a:lnTo>
                  <a:pt x="1233" y="152"/>
                </a:lnTo>
                <a:lnTo>
                  <a:pt x="1239" y="166"/>
                </a:lnTo>
                <a:lnTo>
                  <a:pt x="1242" y="179"/>
                </a:lnTo>
                <a:lnTo>
                  <a:pt x="1245" y="196"/>
                </a:lnTo>
                <a:lnTo>
                  <a:pt x="1247" y="212"/>
                </a:lnTo>
                <a:lnTo>
                  <a:pt x="1247" y="212"/>
                </a:lnTo>
                <a:lnTo>
                  <a:pt x="1245" y="230"/>
                </a:lnTo>
                <a:lnTo>
                  <a:pt x="1242" y="248"/>
                </a:lnTo>
                <a:lnTo>
                  <a:pt x="1236" y="266"/>
                </a:lnTo>
                <a:lnTo>
                  <a:pt x="1229" y="282"/>
                </a:lnTo>
                <a:lnTo>
                  <a:pt x="1218" y="299"/>
                </a:lnTo>
                <a:lnTo>
                  <a:pt x="1206" y="314"/>
                </a:lnTo>
                <a:lnTo>
                  <a:pt x="1194" y="329"/>
                </a:lnTo>
                <a:lnTo>
                  <a:pt x="1179" y="342"/>
                </a:lnTo>
                <a:lnTo>
                  <a:pt x="1163" y="354"/>
                </a:lnTo>
                <a:lnTo>
                  <a:pt x="1145" y="365"/>
                </a:lnTo>
                <a:lnTo>
                  <a:pt x="1125" y="374"/>
                </a:lnTo>
                <a:lnTo>
                  <a:pt x="1106" y="381"/>
                </a:lnTo>
                <a:lnTo>
                  <a:pt x="1085" y="387"/>
                </a:lnTo>
                <a:lnTo>
                  <a:pt x="1063" y="391"/>
                </a:lnTo>
                <a:lnTo>
                  <a:pt x="1040" y="394"/>
                </a:lnTo>
                <a:lnTo>
                  <a:pt x="1016" y="396"/>
                </a:lnTo>
                <a:lnTo>
                  <a:pt x="1016" y="396"/>
                </a:lnTo>
                <a:lnTo>
                  <a:pt x="994" y="394"/>
                </a:lnTo>
                <a:lnTo>
                  <a:pt x="970" y="391"/>
                </a:lnTo>
                <a:lnTo>
                  <a:pt x="949" y="387"/>
                </a:lnTo>
                <a:lnTo>
                  <a:pt x="928" y="381"/>
                </a:lnTo>
                <a:lnTo>
                  <a:pt x="907" y="374"/>
                </a:lnTo>
                <a:lnTo>
                  <a:pt x="888" y="365"/>
                </a:lnTo>
                <a:lnTo>
                  <a:pt x="871" y="354"/>
                </a:lnTo>
                <a:lnTo>
                  <a:pt x="855" y="342"/>
                </a:lnTo>
                <a:lnTo>
                  <a:pt x="840" y="329"/>
                </a:lnTo>
                <a:lnTo>
                  <a:pt x="827" y="314"/>
                </a:lnTo>
                <a:lnTo>
                  <a:pt x="815" y="299"/>
                </a:lnTo>
                <a:lnTo>
                  <a:pt x="806" y="282"/>
                </a:lnTo>
                <a:lnTo>
                  <a:pt x="798" y="266"/>
                </a:lnTo>
                <a:lnTo>
                  <a:pt x="792" y="248"/>
                </a:lnTo>
                <a:lnTo>
                  <a:pt x="789" y="230"/>
                </a:lnTo>
                <a:lnTo>
                  <a:pt x="788" y="212"/>
                </a:lnTo>
                <a:lnTo>
                  <a:pt x="788" y="212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rIns="324000" anchor="ctr"/>
          <a:lstStyle/>
          <a:p>
            <a:pPr algn="ctr" eaLnBrk="1" hangingPunct="1">
              <a:defRPr/>
            </a:pPr>
            <a:r>
              <a:rPr lang="en-US" dirty="0" smtClean="0">
                <a:cs typeface="Arial" charset="0"/>
              </a:rPr>
              <a:t>Insurance for Volunteers</a:t>
            </a:r>
            <a:endParaRPr lang="en-GB" dirty="0">
              <a:cs typeface="Arial" charset="0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976590" y="1671216"/>
            <a:ext cx="1887538" cy="1568450"/>
          </a:xfrm>
          <a:custGeom>
            <a:avLst/>
            <a:gdLst>
              <a:gd name="T0" fmla="*/ 1586 w 2377"/>
              <a:gd name="T1" fmla="*/ 1797 h 1975"/>
              <a:gd name="T2" fmla="*/ 1564 w 2377"/>
              <a:gd name="T3" fmla="*/ 1845 h 1975"/>
              <a:gd name="T4" fmla="*/ 1522 w 2377"/>
              <a:gd name="T5" fmla="*/ 1886 h 1975"/>
              <a:gd name="T6" fmla="*/ 1489 w 2377"/>
              <a:gd name="T7" fmla="*/ 1906 h 1975"/>
              <a:gd name="T8" fmla="*/ 1470 w 2377"/>
              <a:gd name="T9" fmla="*/ 1933 h 1975"/>
              <a:gd name="T10" fmla="*/ 1473 w 2377"/>
              <a:gd name="T11" fmla="*/ 1957 h 1975"/>
              <a:gd name="T12" fmla="*/ 1500 w 2377"/>
              <a:gd name="T13" fmla="*/ 1973 h 1975"/>
              <a:gd name="T14" fmla="*/ 2377 w 2377"/>
              <a:gd name="T15" fmla="*/ 0 h 1975"/>
              <a:gd name="T16" fmla="*/ 395 w 2377"/>
              <a:gd name="T17" fmla="*/ 855 h 1975"/>
              <a:gd name="T18" fmla="*/ 390 w 2377"/>
              <a:gd name="T19" fmla="*/ 886 h 1975"/>
              <a:gd name="T20" fmla="*/ 371 w 2377"/>
              <a:gd name="T21" fmla="*/ 907 h 1975"/>
              <a:gd name="T22" fmla="*/ 346 w 2377"/>
              <a:gd name="T23" fmla="*/ 904 h 1975"/>
              <a:gd name="T24" fmla="*/ 320 w 2377"/>
              <a:gd name="T25" fmla="*/ 877 h 1975"/>
              <a:gd name="T26" fmla="*/ 298 w 2377"/>
              <a:gd name="T27" fmla="*/ 842 h 1975"/>
              <a:gd name="T28" fmla="*/ 254 w 2377"/>
              <a:gd name="T29" fmla="*/ 806 h 1975"/>
              <a:gd name="T30" fmla="*/ 201 w 2377"/>
              <a:gd name="T31" fmla="*/ 788 h 1975"/>
              <a:gd name="T32" fmla="*/ 148 w 2377"/>
              <a:gd name="T33" fmla="*/ 792 h 1975"/>
              <a:gd name="T34" fmla="*/ 83 w 2377"/>
              <a:gd name="T35" fmla="*/ 827 h 1975"/>
              <a:gd name="T36" fmla="*/ 32 w 2377"/>
              <a:gd name="T37" fmla="*/ 888 h 1975"/>
              <a:gd name="T38" fmla="*/ 5 w 2377"/>
              <a:gd name="T39" fmla="*/ 970 h 1975"/>
              <a:gd name="T40" fmla="*/ 2 w 2377"/>
              <a:gd name="T41" fmla="*/ 1040 h 1975"/>
              <a:gd name="T42" fmla="*/ 23 w 2377"/>
              <a:gd name="T43" fmla="*/ 1126 h 1975"/>
              <a:gd name="T44" fmla="*/ 68 w 2377"/>
              <a:gd name="T45" fmla="*/ 1193 h 1975"/>
              <a:gd name="T46" fmla="*/ 130 w 2377"/>
              <a:gd name="T47" fmla="*/ 1236 h 1975"/>
              <a:gd name="T48" fmla="*/ 184 w 2377"/>
              <a:gd name="T49" fmla="*/ 1245 h 1975"/>
              <a:gd name="T50" fmla="*/ 243 w 2377"/>
              <a:gd name="T51" fmla="*/ 1233 h 1975"/>
              <a:gd name="T52" fmla="*/ 283 w 2377"/>
              <a:gd name="T53" fmla="*/ 1206 h 1975"/>
              <a:gd name="T54" fmla="*/ 314 w 2377"/>
              <a:gd name="T55" fmla="*/ 1166 h 1975"/>
              <a:gd name="T56" fmla="*/ 340 w 2377"/>
              <a:gd name="T57" fmla="*/ 1133 h 1975"/>
              <a:gd name="T58" fmla="*/ 365 w 2377"/>
              <a:gd name="T59" fmla="*/ 1124 h 1975"/>
              <a:gd name="T60" fmla="*/ 388 w 2377"/>
              <a:gd name="T61" fmla="*/ 1139 h 1975"/>
              <a:gd name="T62" fmla="*/ 395 w 2377"/>
              <a:gd name="T63" fmla="*/ 1178 h 1975"/>
              <a:gd name="T64" fmla="*/ 1199 w 2377"/>
              <a:gd name="T65" fmla="*/ 1975 h 1975"/>
              <a:gd name="T66" fmla="*/ 1229 w 2377"/>
              <a:gd name="T67" fmla="*/ 1970 h 1975"/>
              <a:gd name="T68" fmla="*/ 1250 w 2377"/>
              <a:gd name="T69" fmla="*/ 1951 h 1975"/>
              <a:gd name="T70" fmla="*/ 1247 w 2377"/>
              <a:gd name="T71" fmla="*/ 1925 h 1975"/>
              <a:gd name="T72" fmla="*/ 1222 w 2377"/>
              <a:gd name="T73" fmla="*/ 1900 h 1975"/>
              <a:gd name="T74" fmla="*/ 1186 w 2377"/>
              <a:gd name="T75" fmla="*/ 1878 h 1975"/>
              <a:gd name="T76" fmla="*/ 1150 w 2377"/>
              <a:gd name="T77" fmla="*/ 1834 h 1975"/>
              <a:gd name="T78" fmla="*/ 1132 w 2377"/>
              <a:gd name="T79" fmla="*/ 1780 h 1975"/>
              <a:gd name="T80" fmla="*/ 1135 w 2377"/>
              <a:gd name="T81" fmla="*/ 1728 h 1975"/>
              <a:gd name="T82" fmla="*/ 1169 w 2377"/>
              <a:gd name="T83" fmla="*/ 1662 h 1975"/>
              <a:gd name="T84" fmla="*/ 1232 w 2377"/>
              <a:gd name="T85" fmla="*/ 1611 h 1975"/>
              <a:gd name="T86" fmla="*/ 1314 w 2377"/>
              <a:gd name="T87" fmla="*/ 1585 h 1975"/>
              <a:gd name="T88" fmla="*/ 1383 w 2377"/>
              <a:gd name="T89" fmla="*/ 1582 h 1975"/>
              <a:gd name="T90" fmla="*/ 1470 w 2377"/>
              <a:gd name="T91" fmla="*/ 1602 h 1975"/>
              <a:gd name="T92" fmla="*/ 1537 w 2377"/>
              <a:gd name="T93" fmla="*/ 1647 h 1975"/>
              <a:gd name="T94" fmla="*/ 1579 w 2377"/>
              <a:gd name="T95" fmla="*/ 1710 h 1975"/>
              <a:gd name="T96" fmla="*/ 1589 w 2377"/>
              <a:gd name="T97" fmla="*/ 1764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5">
                <a:moveTo>
                  <a:pt x="1589" y="1764"/>
                </a:moveTo>
                <a:lnTo>
                  <a:pt x="1589" y="1764"/>
                </a:lnTo>
                <a:lnTo>
                  <a:pt x="1588" y="1780"/>
                </a:lnTo>
                <a:lnTo>
                  <a:pt x="1586" y="1797"/>
                </a:lnTo>
                <a:lnTo>
                  <a:pt x="1582" y="1810"/>
                </a:lnTo>
                <a:lnTo>
                  <a:pt x="1577" y="1822"/>
                </a:lnTo>
                <a:lnTo>
                  <a:pt x="1571" y="1834"/>
                </a:lnTo>
                <a:lnTo>
                  <a:pt x="1564" y="1845"/>
                </a:lnTo>
                <a:lnTo>
                  <a:pt x="1556" y="1855"/>
                </a:lnTo>
                <a:lnTo>
                  <a:pt x="1549" y="1863"/>
                </a:lnTo>
                <a:lnTo>
                  <a:pt x="1534" y="1878"/>
                </a:lnTo>
                <a:lnTo>
                  <a:pt x="1522" y="1886"/>
                </a:lnTo>
                <a:lnTo>
                  <a:pt x="1509" y="1894"/>
                </a:lnTo>
                <a:lnTo>
                  <a:pt x="1509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3" y="1912"/>
                </a:lnTo>
                <a:lnTo>
                  <a:pt x="1477" y="1919"/>
                </a:lnTo>
                <a:lnTo>
                  <a:pt x="1473" y="1925"/>
                </a:lnTo>
                <a:lnTo>
                  <a:pt x="1470" y="1933"/>
                </a:lnTo>
                <a:lnTo>
                  <a:pt x="1468" y="1939"/>
                </a:lnTo>
                <a:lnTo>
                  <a:pt x="1468" y="1945"/>
                </a:lnTo>
                <a:lnTo>
                  <a:pt x="1470" y="1951"/>
                </a:lnTo>
                <a:lnTo>
                  <a:pt x="1473" y="1957"/>
                </a:lnTo>
                <a:lnTo>
                  <a:pt x="1477" y="1963"/>
                </a:lnTo>
                <a:lnTo>
                  <a:pt x="1483" y="1967"/>
                </a:lnTo>
                <a:lnTo>
                  <a:pt x="1491" y="1970"/>
                </a:lnTo>
                <a:lnTo>
                  <a:pt x="1500" y="1973"/>
                </a:lnTo>
                <a:lnTo>
                  <a:pt x="1509" y="1975"/>
                </a:lnTo>
                <a:lnTo>
                  <a:pt x="1521" y="1975"/>
                </a:lnTo>
                <a:lnTo>
                  <a:pt x="2377" y="1975"/>
                </a:lnTo>
                <a:lnTo>
                  <a:pt x="2377" y="0"/>
                </a:lnTo>
                <a:lnTo>
                  <a:pt x="398" y="0"/>
                </a:lnTo>
                <a:lnTo>
                  <a:pt x="398" y="454"/>
                </a:lnTo>
                <a:lnTo>
                  <a:pt x="395" y="454"/>
                </a:lnTo>
                <a:lnTo>
                  <a:pt x="395" y="855"/>
                </a:lnTo>
                <a:lnTo>
                  <a:pt x="395" y="855"/>
                </a:lnTo>
                <a:lnTo>
                  <a:pt x="395" y="867"/>
                </a:lnTo>
                <a:lnTo>
                  <a:pt x="393" y="877"/>
                </a:lnTo>
                <a:lnTo>
                  <a:pt x="390" y="886"/>
                </a:lnTo>
                <a:lnTo>
                  <a:pt x="388" y="894"/>
                </a:lnTo>
                <a:lnTo>
                  <a:pt x="383" y="900"/>
                </a:lnTo>
                <a:lnTo>
                  <a:pt x="377" y="904"/>
                </a:lnTo>
                <a:lnTo>
                  <a:pt x="371" y="907"/>
                </a:lnTo>
                <a:lnTo>
                  <a:pt x="365" y="909"/>
                </a:lnTo>
                <a:lnTo>
                  <a:pt x="359" y="909"/>
                </a:lnTo>
                <a:lnTo>
                  <a:pt x="353" y="907"/>
                </a:lnTo>
                <a:lnTo>
                  <a:pt x="346" y="904"/>
                </a:lnTo>
                <a:lnTo>
                  <a:pt x="340" y="900"/>
                </a:lnTo>
                <a:lnTo>
                  <a:pt x="332" y="894"/>
                </a:lnTo>
                <a:lnTo>
                  <a:pt x="326" y="886"/>
                </a:lnTo>
                <a:lnTo>
                  <a:pt x="320" y="877"/>
                </a:lnTo>
                <a:lnTo>
                  <a:pt x="314" y="867"/>
                </a:lnTo>
                <a:lnTo>
                  <a:pt x="314" y="867"/>
                </a:lnTo>
                <a:lnTo>
                  <a:pt x="307" y="855"/>
                </a:lnTo>
                <a:lnTo>
                  <a:pt x="298" y="842"/>
                </a:lnTo>
                <a:lnTo>
                  <a:pt x="283" y="827"/>
                </a:lnTo>
                <a:lnTo>
                  <a:pt x="275" y="819"/>
                </a:lnTo>
                <a:lnTo>
                  <a:pt x="265" y="813"/>
                </a:lnTo>
                <a:lnTo>
                  <a:pt x="254" y="806"/>
                </a:lnTo>
                <a:lnTo>
                  <a:pt x="243" y="800"/>
                </a:lnTo>
                <a:lnTo>
                  <a:pt x="231" y="795"/>
                </a:lnTo>
                <a:lnTo>
                  <a:pt x="217" y="791"/>
                </a:lnTo>
                <a:lnTo>
                  <a:pt x="201" y="788"/>
                </a:lnTo>
                <a:lnTo>
                  <a:pt x="184" y="788"/>
                </a:lnTo>
                <a:lnTo>
                  <a:pt x="184" y="788"/>
                </a:lnTo>
                <a:lnTo>
                  <a:pt x="166" y="788"/>
                </a:lnTo>
                <a:lnTo>
                  <a:pt x="148" y="792"/>
                </a:lnTo>
                <a:lnTo>
                  <a:pt x="130" y="797"/>
                </a:lnTo>
                <a:lnTo>
                  <a:pt x="112" y="806"/>
                </a:lnTo>
                <a:lnTo>
                  <a:pt x="98" y="815"/>
                </a:lnTo>
                <a:lnTo>
                  <a:pt x="83" y="827"/>
                </a:lnTo>
                <a:lnTo>
                  <a:pt x="68" y="840"/>
                </a:lnTo>
                <a:lnTo>
                  <a:pt x="54" y="855"/>
                </a:lnTo>
                <a:lnTo>
                  <a:pt x="42" y="870"/>
                </a:lnTo>
                <a:lnTo>
                  <a:pt x="32" y="888"/>
                </a:lnTo>
                <a:lnTo>
                  <a:pt x="23" y="907"/>
                </a:lnTo>
                <a:lnTo>
                  <a:pt x="15" y="927"/>
                </a:lnTo>
                <a:lnTo>
                  <a:pt x="9" y="948"/>
                </a:lnTo>
                <a:lnTo>
                  <a:pt x="5" y="970"/>
                </a:lnTo>
                <a:lnTo>
                  <a:pt x="2" y="993"/>
                </a:lnTo>
                <a:lnTo>
                  <a:pt x="0" y="1016"/>
                </a:lnTo>
                <a:lnTo>
                  <a:pt x="0" y="1016"/>
                </a:lnTo>
                <a:lnTo>
                  <a:pt x="2" y="1040"/>
                </a:lnTo>
                <a:lnTo>
                  <a:pt x="5" y="1063"/>
                </a:lnTo>
                <a:lnTo>
                  <a:pt x="9" y="1085"/>
                </a:lnTo>
                <a:lnTo>
                  <a:pt x="15" y="1106"/>
                </a:lnTo>
                <a:lnTo>
                  <a:pt x="23" y="1126"/>
                </a:lnTo>
                <a:lnTo>
                  <a:pt x="32" y="1145"/>
                </a:lnTo>
                <a:lnTo>
                  <a:pt x="42" y="1163"/>
                </a:lnTo>
                <a:lnTo>
                  <a:pt x="54" y="1179"/>
                </a:lnTo>
                <a:lnTo>
                  <a:pt x="68" y="1193"/>
                </a:lnTo>
                <a:lnTo>
                  <a:pt x="83" y="1206"/>
                </a:lnTo>
                <a:lnTo>
                  <a:pt x="98" y="1218"/>
                </a:lnTo>
                <a:lnTo>
                  <a:pt x="112" y="1227"/>
                </a:lnTo>
                <a:lnTo>
                  <a:pt x="130" y="1236"/>
                </a:lnTo>
                <a:lnTo>
                  <a:pt x="148" y="1241"/>
                </a:lnTo>
                <a:lnTo>
                  <a:pt x="166" y="1245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7" y="1242"/>
                </a:lnTo>
                <a:lnTo>
                  <a:pt x="231" y="1239"/>
                </a:lnTo>
                <a:lnTo>
                  <a:pt x="243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5" y="1214"/>
                </a:lnTo>
                <a:lnTo>
                  <a:pt x="283" y="1206"/>
                </a:lnTo>
                <a:lnTo>
                  <a:pt x="298" y="1191"/>
                </a:lnTo>
                <a:lnTo>
                  <a:pt x="307" y="1178"/>
                </a:lnTo>
                <a:lnTo>
                  <a:pt x="314" y="1166"/>
                </a:lnTo>
                <a:lnTo>
                  <a:pt x="314" y="1166"/>
                </a:lnTo>
                <a:lnTo>
                  <a:pt x="320" y="1155"/>
                </a:lnTo>
                <a:lnTo>
                  <a:pt x="326" y="1147"/>
                </a:lnTo>
                <a:lnTo>
                  <a:pt x="332" y="1139"/>
                </a:lnTo>
                <a:lnTo>
                  <a:pt x="340" y="1133"/>
                </a:lnTo>
                <a:lnTo>
                  <a:pt x="346" y="1129"/>
                </a:lnTo>
                <a:lnTo>
                  <a:pt x="353" y="1126"/>
                </a:lnTo>
                <a:lnTo>
                  <a:pt x="359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3" y="1133"/>
                </a:lnTo>
                <a:lnTo>
                  <a:pt x="388" y="1139"/>
                </a:lnTo>
                <a:lnTo>
                  <a:pt x="390" y="1147"/>
                </a:lnTo>
                <a:lnTo>
                  <a:pt x="393" y="1155"/>
                </a:lnTo>
                <a:lnTo>
                  <a:pt x="395" y="1166"/>
                </a:lnTo>
                <a:lnTo>
                  <a:pt x="395" y="1178"/>
                </a:lnTo>
                <a:lnTo>
                  <a:pt x="395" y="1429"/>
                </a:lnTo>
                <a:lnTo>
                  <a:pt x="398" y="1429"/>
                </a:lnTo>
                <a:lnTo>
                  <a:pt x="398" y="1975"/>
                </a:lnTo>
                <a:lnTo>
                  <a:pt x="1199" y="1975"/>
                </a:lnTo>
                <a:lnTo>
                  <a:pt x="1199" y="1975"/>
                </a:lnTo>
                <a:lnTo>
                  <a:pt x="1211" y="1975"/>
                </a:lnTo>
                <a:lnTo>
                  <a:pt x="1220" y="1973"/>
                </a:lnTo>
                <a:lnTo>
                  <a:pt x="1229" y="1970"/>
                </a:lnTo>
                <a:lnTo>
                  <a:pt x="1237" y="1967"/>
                </a:lnTo>
                <a:lnTo>
                  <a:pt x="1242" y="1963"/>
                </a:lnTo>
                <a:lnTo>
                  <a:pt x="1247" y="1957"/>
                </a:lnTo>
                <a:lnTo>
                  <a:pt x="1250" y="1951"/>
                </a:lnTo>
                <a:lnTo>
                  <a:pt x="1251" y="1945"/>
                </a:lnTo>
                <a:lnTo>
                  <a:pt x="1251" y="1939"/>
                </a:lnTo>
                <a:lnTo>
                  <a:pt x="1250" y="1933"/>
                </a:lnTo>
                <a:lnTo>
                  <a:pt x="1247" y="1925"/>
                </a:lnTo>
                <a:lnTo>
                  <a:pt x="1242" y="1919"/>
                </a:lnTo>
                <a:lnTo>
                  <a:pt x="1238" y="1912"/>
                </a:lnTo>
                <a:lnTo>
                  <a:pt x="1231" y="1906"/>
                </a:lnTo>
                <a:lnTo>
                  <a:pt x="1222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8" y="1886"/>
                </a:lnTo>
                <a:lnTo>
                  <a:pt x="1186" y="1878"/>
                </a:lnTo>
                <a:lnTo>
                  <a:pt x="1171" y="1863"/>
                </a:lnTo>
                <a:lnTo>
                  <a:pt x="1163" y="1855"/>
                </a:lnTo>
                <a:lnTo>
                  <a:pt x="1156" y="1845"/>
                </a:lnTo>
                <a:lnTo>
                  <a:pt x="1150" y="1834"/>
                </a:lnTo>
                <a:lnTo>
                  <a:pt x="1142" y="1822"/>
                </a:lnTo>
                <a:lnTo>
                  <a:pt x="1138" y="1810"/>
                </a:lnTo>
                <a:lnTo>
                  <a:pt x="1133" y="1797"/>
                </a:lnTo>
                <a:lnTo>
                  <a:pt x="1132" y="1780"/>
                </a:lnTo>
                <a:lnTo>
                  <a:pt x="1130" y="1764"/>
                </a:lnTo>
                <a:lnTo>
                  <a:pt x="1130" y="1764"/>
                </a:lnTo>
                <a:lnTo>
                  <a:pt x="1132" y="1746"/>
                </a:lnTo>
                <a:lnTo>
                  <a:pt x="1135" y="1728"/>
                </a:lnTo>
                <a:lnTo>
                  <a:pt x="1141" y="1710"/>
                </a:lnTo>
                <a:lnTo>
                  <a:pt x="1148" y="1692"/>
                </a:lnTo>
                <a:lnTo>
                  <a:pt x="1159" y="1677"/>
                </a:lnTo>
                <a:lnTo>
                  <a:pt x="1169" y="1662"/>
                </a:lnTo>
                <a:lnTo>
                  <a:pt x="1183" y="1647"/>
                </a:lnTo>
                <a:lnTo>
                  <a:pt x="1198" y="1634"/>
                </a:lnTo>
                <a:lnTo>
                  <a:pt x="1214" y="1622"/>
                </a:lnTo>
                <a:lnTo>
                  <a:pt x="1232" y="1611"/>
                </a:lnTo>
                <a:lnTo>
                  <a:pt x="1250" y="1602"/>
                </a:lnTo>
                <a:lnTo>
                  <a:pt x="1271" y="1595"/>
                </a:lnTo>
                <a:lnTo>
                  <a:pt x="1292" y="1589"/>
                </a:lnTo>
                <a:lnTo>
                  <a:pt x="1314" y="1585"/>
                </a:lnTo>
                <a:lnTo>
                  <a:pt x="1337" y="1582"/>
                </a:lnTo>
                <a:lnTo>
                  <a:pt x="1361" y="1580"/>
                </a:lnTo>
                <a:lnTo>
                  <a:pt x="1361" y="1580"/>
                </a:lnTo>
                <a:lnTo>
                  <a:pt x="1383" y="1582"/>
                </a:lnTo>
                <a:lnTo>
                  <a:pt x="1405" y="1585"/>
                </a:lnTo>
                <a:lnTo>
                  <a:pt x="1428" y="1589"/>
                </a:lnTo>
                <a:lnTo>
                  <a:pt x="1449" y="1595"/>
                </a:lnTo>
                <a:lnTo>
                  <a:pt x="1470" y="1602"/>
                </a:lnTo>
                <a:lnTo>
                  <a:pt x="1488" y="1611"/>
                </a:lnTo>
                <a:lnTo>
                  <a:pt x="1506" y="1622"/>
                </a:lnTo>
                <a:lnTo>
                  <a:pt x="1522" y="1634"/>
                </a:lnTo>
                <a:lnTo>
                  <a:pt x="1537" y="1647"/>
                </a:lnTo>
                <a:lnTo>
                  <a:pt x="1550" y="1662"/>
                </a:lnTo>
                <a:lnTo>
                  <a:pt x="1561" y="1677"/>
                </a:lnTo>
                <a:lnTo>
                  <a:pt x="1571" y="1692"/>
                </a:lnTo>
                <a:lnTo>
                  <a:pt x="1579" y="1710"/>
                </a:lnTo>
                <a:lnTo>
                  <a:pt x="1585" y="1728"/>
                </a:lnTo>
                <a:lnTo>
                  <a:pt x="1588" y="1746"/>
                </a:lnTo>
                <a:lnTo>
                  <a:pt x="1589" y="1764"/>
                </a:lnTo>
                <a:lnTo>
                  <a:pt x="1589" y="1764"/>
                </a:lnTo>
                <a:close/>
              </a:path>
            </a:pathLst>
          </a:custGeom>
          <a:solidFill>
            <a:srgbClr val="00B050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60000" anchor="ctr"/>
          <a:lstStyle/>
          <a:p>
            <a:pPr algn="ctr"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387418" y="3228702"/>
            <a:ext cx="2200275" cy="1568450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smtClean="0">
                <a:cs typeface="Arial" charset="0"/>
              </a:rPr>
              <a:t>Deployment of Volunteers</a:t>
            </a:r>
            <a:endParaRPr lang="en-GB" dirty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408612">
            <a:off x="2155236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Certification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rot="19824588">
            <a:off x="2087241" y="3496510"/>
            <a:ext cx="190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Training /</a:t>
            </a:r>
          </a:p>
          <a:p>
            <a:r>
              <a:rPr lang="de-DE" dirty="0" err="1" smtClean="0"/>
              <a:t>Apprenticeships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2235303">
            <a:off x="5235666" y="2242477"/>
            <a:ext cx="176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Communication</a:t>
            </a:r>
            <a:r>
              <a:rPr lang="en-GB" dirty="0" smtClean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Outreach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116632"/>
            <a:ext cx="421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What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does</a:t>
            </a:r>
            <a:r>
              <a:rPr lang="de-DE" sz="2400" b="1" dirty="0" smtClean="0">
                <a:solidFill>
                  <a:srgbClr val="0070C0"/>
                </a:solidFill>
              </a:rPr>
              <a:t> the </a:t>
            </a:r>
            <a:r>
              <a:rPr lang="de-DE" sz="2400" b="1" dirty="0" err="1" smtClean="0">
                <a:solidFill>
                  <a:srgbClr val="0070C0"/>
                </a:solidFill>
              </a:rPr>
              <a:t>programme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offer</a:t>
            </a:r>
            <a:r>
              <a:rPr lang="de-DE" sz="2400" b="1" dirty="0" smtClean="0">
                <a:solidFill>
                  <a:srgbClr val="0070C0"/>
                </a:solidFill>
              </a:rPr>
              <a:t>?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556792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Human </a:t>
            </a:r>
            <a:r>
              <a:rPr lang="en-US" sz="2400" b="1" dirty="0" smtClean="0">
                <a:solidFill>
                  <a:srgbClr val="0070C0"/>
                </a:solidFill>
              </a:rPr>
              <a:t>Capital - </a:t>
            </a:r>
            <a:r>
              <a:rPr lang="en-US" sz="2400" b="1" dirty="0">
                <a:solidFill>
                  <a:srgbClr val="0070C0"/>
                </a:solidFill>
              </a:rPr>
              <a:t>investment in the </a:t>
            </a:r>
            <a:r>
              <a:rPr lang="en-IE" sz="2400" b="1" dirty="0">
                <a:solidFill>
                  <a:srgbClr val="0070C0"/>
                </a:solidFill>
              </a:rPr>
              <a:t>professionalization</a:t>
            </a:r>
            <a:r>
              <a:rPr lang="en-US" sz="2400" b="1" dirty="0">
                <a:solidFill>
                  <a:srgbClr val="0070C0"/>
                </a:solidFill>
              </a:rPr>
              <a:t> of the sector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Focus on resilience building and preparedness  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Partnerships, information sharing, knowledge </a:t>
            </a:r>
            <a:r>
              <a:rPr lang="en-US" sz="2400" b="1" dirty="0" smtClean="0">
                <a:solidFill>
                  <a:srgbClr val="0070C0"/>
                </a:solidFill>
              </a:rPr>
              <a:t>transfer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Additional Complimentary Funding </a:t>
            </a:r>
            <a:r>
              <a:rPr lang="en-US" sz="2400" b="1" dirty="0" smtClean="0">
                <a:solidFill>
                  <a:srgbClr val="0070C0"/>
                </a:solidFill>
              </a:rPr>
              <a:t>Resource</a:t>
            </a:r>
            <a:endParaRPr lang="it-IT" sz="2400" b="1" dirty="0" smtClean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27" y="1556792"/>
            <a:ext cx="1025489" cy="1025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27" y="2780928"/>
            <a:ext cx="1008112" cy="1008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91" y="4008203"/>
            <a:ext cx="1037334" cy="1037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22" y="5359018"/>
            <a:ext cx="1008112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734" y="116632"/>
            <a:ext cx="3738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</a:rPr>
              <a:t>Benefits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for </a:t>
            </a:r>
            <a:r>
              <a:rPr lang="en-GB" sz="2800" b="1" dirty="0" smtClean="0">
                <a:solidFill>
                  <a:srgbClr val="0070C0"/>
                </a:solidFill>
              </a:rPr>
              <a:t>organisations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1277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70C0"/>
                </a:solidFill>
              </a:rPr>
              <a:t>From </a:t>
            </a:r>
            <a:r>
              <a:rPr lang="en-US" sz="2500" dirty="0">
                <a:solidFill>
                  <a:srgbClr val="0070C0"/>
                </a:solidFill>
              </a:rPr>
              <a:t>Member States  – age 18 or over – </a:t>
            </a:r>
            <a:r>
              <a:rPr lang="en-US" sz="2500" b="1" dirty="0">
                <a:solidFill>
                  <a:srgbClr val="0070C0"/>
                </a:solidFill>
              </a:rPr>
              <a:t>junior and senior </a:t>
            </a:r>
            <a:r>
              <a:rPr lang="en-US" sz="2500" b="1" dirty="0" smtClean="0">
                <a:solidFill>
                  <a:srgbClr val="0070C0"/>
                </a:solidFill>
              </a:rPr>
              <a:t>volunteers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>
                <a:solidFill>
                  <a:srgbClr val="0070C0"/>
                </a:solidFill>
              </a:rPr>
              <a:t>- placements from </a:t>
            </a:r>
            <a:r>
              <a:rPr lang="en-US" sz="2500" b="1" dirty="0">
                <a:solidFill>
                  <a:srgbClr val="0070C0"/>
                </a:solidFill>
              </a:rPr>
              <a:t>1 to 18 months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70C0"/>
                </a:solidFill>
              </a:rPr>
              <a:t>Flights, accommodation, subsistence allowance and insurance provided – safety and security a priority - no deployment to conflict areas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70C0"/>
                </a:solidFill>
              </a:rPr>
              <a:t>Mandatory </a:t>
            </a:r>
            <a:r>
              <a:rPr lang="en-US" sz="2500" b="1" dirty="0">
                <a:solidFill>
                  <a:srgbClr val="0070C0"/>
                </a:solidFill>
              </a:rPr>
              <a:t>training </a:t>
            </a:r>
            <a:r>
              <a:rPr lang="en-US" sz="2500" dirty="0">
                <a:solidFill>
                  <a:srgbClr val="0070C0"/>
                </a:solidFill>
              </a:rPr>
              <a:t>and possibility of 6 months </a:t>
            </a:r>
            <a:r>
              <a:rPr lang="en-US" sz="2500" b="1" dirty="0">
                <a:solidFill>
                  <a:srgbClr val="0070C0"/>
                </a:solidFill>
              </a:rPr>
              <a:t>apprenticeship</a:t>
            </a:r>
            <a:r>
              <a:rPr lang="en-US" sz="2500" dirty="0">
                <a:solidFill>
                  <a:srgbClr val="0070C0"/>
                </a:solidFill>
              </a:rPr>
              <a:t> for junior volunteers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70C0"/>
                </a:solidFill>
              </a:rPr>
              <a:t>Vacancies for </a:t>
            </a:r>
            <a:r>
              <a:rPr lang="en-US" sz="2500" b="1" dirty="0">
                <a:solidFill>
                  <a:srgbClr val="0070C0"/>
                </a:solidFill>
              </a:rPr>
              <a:t>specific profiles </a:t>
            </a:r>
            <a:r>
              <a:rPr lang="en-US" sz="2500" dirty="0">
                <a:solidFill>
                  <a:srgbClr val="0070C0"/>
                </a:solidFill>
              </a:rPr>
              <a:t>following needs assessment - online volunteering also possible </a:t>
            </a:r>
            <a:endParaRPr lang="it-IT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 descr="C:\Users\raduale\Desktop\EUAV visual 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13" y="5733256"/>
            <a:ext cx="2404999" cy="12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40466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Volunteers</a:t>
            </a:r>
          </a:p>
        </p:txBody>
      </p:sp>
    </p:spTree>
    <p:extLst>
      <p:ext uri="{BB962C8B-B14F-4D97-AF65-F5344CB8AC3E}">
        <p14:creationId xmlns:p14="http://schemas.microsoft.com/office/powerpoint/2010/main" val="1954641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6218"/>
            <a:ext cx="8819355" cy="394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/>
          <p:nvPr/>
        </p:nvCxnSpPr>
        <p:spPr>
          <a:xfrm>
            <a:off x="2044560" y="2924944"/>
            <a:ext cx="367202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4099466" y="2924945"/>
            <a:ext cx="36004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V="1">
            <a:off x="4182728" y="2440777"/>
            <a:ext cx="497706" cy="558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5580112" y="4221088"/>
            <a:ext cx="434930" cy="4256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6046708" y="2913851"/>
            <a:ext cx="576064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>
            <a:off x="5292080" y="1667978"/>
            <a:ext cx="1332148" cy="864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0" name="Rectangle 3089"/>
          <p:cNvSpPr/>
          <p:nvPr/>
        </p:nvSpPr>
        <p:spPr>
          <a:xfrm>
            <a:off x="7559824" y="3698416"/>
            <a:ext cx="15841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1"/>
                </a:solidFill>
                <a:ea typeface="ＭＳ Ｐゴシック" charset="-128"/>
              </a:rPr>
              <a:t>Deployment can be short or long -term depending on the project and the volunteer's profile; a volunteer can be deployed more than once.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US" sz="1200" dirty="0">
              <a:solidFill>
                <a:schemeClr val="accent1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sz="1200" dirty="0">
                <a:solidFill>
                  <a:schemeClr val="accent1"/>
                </a:solidFill>
                <a:ea typeface="ＭＳ Ｐゴシック" charset="-128"/>
              </a:rPr>
              <a:t>The 'Network' brings together all volunteers for alumni type activities – also the local staff and volunteers from the </a:t>
            </a:r>
            <a:r>
              <a:rPr lang="en-US" sz="1200" dirty="0" smtClean="0">
                <a:solidFill>
                  <a:schemeClr val="accent1"/>
                </a:solidFill>
                <a:ea typeface="ＭＳ Ｐゴシック" charset="-128"/>
              </a:rPr>
              <a:t>capacity building</a:t>
            </a:r>
            <a:r>
              <a:rPr lang="en-US" sz="1200" dirty="0">
                <a:solidFill>
                  <a:schemeClr val="accent1"/>
                </a:solidFill>
                <a:ea typeface="ＭＳ Ｐゴシック" charset="-128"/>
              </a:rPr>
              <a:t> </a:t>
            </a:r>
            <a:r>
              <a:rPr lang="en-US" sz="1200" dirty="0" smtClean="0">
                <a:solidFill>
                  <a:schemeClr val="accent1"/>
                </a:solidFill>
                <a:ea typeface="ＭＳ Ｐゴシック" charset="-128"/>
              </a:rPr>
              <a:t>projects</a:t>
            </a:r>
            <a:endParaRPr lang="en-US" sz="1200" dirty="0">
              <a:solidFill>
                <a:schemeClr val="accent1"/>
              </a:solidFill>
              <a:ea typeface="ＭＳ Ｐゴシック" charset="-128"/>
            </a:endParaRPr>
          </a:p>
        </p:txBody>
      </p:sp>
      <p:sp>
        <p:nvSpPr>
          <p:cNvPr id="3091" name="Rectangle 3090"/>
          <p:cNvSpPr/>
          <p:nvPr/>
        </p:nvSpPr>
        <p:spPr>
          <a:xfrm>
            <a:off x="5763014" y="5306048"/>
            <a:ext cx="1617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Online volunteers contribute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to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the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deployment projects;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they offer to coach volunteers or to help out with other tasks they can do on their computer</a:t>
            </a:r>
          </a:p>
        </p:txBody>
      </p:sp>
      <p:sp>
        <p:nvSpPr>
          <p:cNvPr id="3092" name="Rectangle 3091"/>
          <p:cNvSpPr/>
          <p:nvPr/>
        </p:nvSpPr>
        <p:spPr>
          <a:xfrm>
            <a:off x="3653085" y="4806412"/>
            <a:ext cx="1872208" cy="16619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/>
                </a:solidFill>
              </a:rPr>
              <a:t>After </a:t>
            </a:r>
            <a:r>
              <a:rPr lang="en-US" sz="1200" dirty="0">
                <a:solidFill>
                  <a:schemeClr val="accent1"/>
                </a:solidFill>
              </a:rPr>
              <a:t>successfully passing training they become 'EU Aid Volunteers' and are included on the </a:t>
            </a:r>
            <a:r>
              <a:rPr lang="en-US" sz="1200" dirty="0" smtClean="0">
                <a:solidFill>
                  <a:schemeClr val="accent1"/>
                </a:solidFill>
              </a:rPr>
              <a:t>Database; </a:t>
            </a:r>
            <a:r>
              <a:rPr lang="en-US" sz="1200" dirty="0">
                <a:solidFill>
                  <a:schemeClr val="accent1"/>
                </a:solidFill>
              </a:rPr>
              <a:t>they can now be sent to hosting </a:t>
            </a:r>
            <a:r>
              <a:rPr lang="en-GB" sz="1200" dirty="0">
                <a:solidFill>
                  <a:schemeClr val="accent1"/>
                </a:solidFill>
              </a:rPr>
              <a:t>organisations</a:t>
            </a:r>
          </a:p>
        </p:txBody>
      </p:sp>
      <p:sp>
        <p:nvSpPr>
          <p:cNvPr id="3093" name="Rectangle 3092"/>
          <p:cNvSpPr/>
          <p:nvPr/>
        </p:nvSpPr>
        <p:spPr>
          <a:xfrm>
            <a:off x="1862397" y="5085184"/>
            <a:ext cx="1728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/>
                </a:solidFill>
              </a:rPr>
              <a:t>Volunteers are selected by the consortium of sending &amp; hosting </a:t>
            </a:r>
            <a:r>
              <a:rPr lang="en-GB" sz="1200" dirty="0">
                <a:solidFill>
                  <a:schemeClr val="accent1"/>
                </a:solidFill>
              </a:rPr>
              <a:t>organisations, </a:t>
            </a:r>
            <a:r>
              <a:rPr lang="en-US" sz="1200" dirty="0">
                <a:solidFill>
                  <a:schemeClr val="accent1"/>
                </a:solidFill>
              </a:rPr>
              <a:t>based on need identified. Prior EU training takes place; modules tailored to profile &amp; placement. </a:t>
            </a:r>
          </a:p>
        </p:txBody>
      </p:sp>
      <p:sp>
        <p:nvSpPr>
          <p:cNvPr id="3094" name="Rectangle 3093"/>
          <p:cNvSpPr/>
          <p:nvPr/>
        </p:nvSpPr>
        <p:spPr>
          <a:xfrm>
            <a:off x="179512" y="4160081"/>
            <a:ext cx="1584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/>
                </a:solidFill>
              </a:rPr>
              <a:t>Volunteers </a:t>
            </a:r>
            <a:r>
              <a:rPr lang="en-US" sz="1200" dirty="0">
                <a:solidFill>
                  <a:schemeClr val="accent1"/>
                </a:solidFill>
              </a:rPr>
              <a:t>apply for participation based on call for vacancies published on EU Aid Volunteer platform by certified sending </a:t>
            </a:r>
            <a:r>
              <a:rPr lang="en-GB" sz="1200" dirty="0">
                <a:solidFill>
                  <a:schemeClr val="accent1"/>
                </a:solidFill>
              </a:rPr>
              <a:t>organisations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435" y="332655"/>
            <a:ext cx="2252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Volunteers</a:t>
            </a:r>
          </a:p>
        </p:txBody>
      </p:sp>
    </p:spTree>
    <p:extLst>
      <p:ext uri="{BB962C8B-B14F-4D97-AF65-F5344CB8AC3E}">
        <p14:creationId xmlns:p14="http://schemas.microsoft.com/office/powerpoint/2010/main" val="40593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7977</TotalTime>
  <Words>904</Words>
  <Application>Microsoft Office PowerPoint</Application>
  <PresentationFormat>On-screen Show (4:3)</PresentationFormat>
  <Paragraphs>189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teamwork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tw-mac003</dc:creator>
  <cp:lastModifiedBy>LEMEL Sophie (EACEA)</cp:lastModifiedBy>
  <cp:revision>562</cp:revision>
  <cp:lastPrinted>2016-07-07T12:50:41Z</cp:lastPrinted>
  <dcterms:created xsi:type="dcterms:W3CDTF">2015-01-15T15:51:14Z</dcterms:created>
  <dcterms:modified xsi:type="dcterms:W3CDTF">2016-11-18T13:02:54Z</dcterms:modified>
</cp:coreProperties>
</file>